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9144000" cy="5143500" type="screen16x9"/>
  <p:notesSz cx="6858000" cy="9144000"/>
  <p:embeddedFontLst>
    <p:embeddedFont>
      <p:font typeface="Poppins" panose="020B0604020202020204" charset="-94"/>
      <p:regular r:id="rId84"/>
      <p:bold r:id="rId85"/>
      <p:italic r:id="rId86"/>
      <p:boldItalic r:id="rId87"/>
    </p:embeddedFont>
    <p:embeddedFont>
      <p:font typeface="Lato" panose="020B0604020202020204" charset="-94"/>
      <p:regular r:id="rId88"/>
      <p:bold r:id="rId89"/>
      <p:italic r:id="rId90"/>
      <p:boldItalic r:id="rId91"/>
    </p:embeddedFont>
    <p:embeddedFont>
      <p:font typeface="Montserrat" panose="020B0604020202020204" charset="-94"/>
      <p:regular r:id="rId92"/>
      <p:bold r:id="rId93"/>
      <p:italic r:id="rId94"/>
      <p:boldItalic r:id="rId95"/>
    </p:embeddedFont>
    <p:embeddedFont>
      <p:font typeface="Proxima Nova" panose="020B0604020202020204" charset="0"/>
      <p:regular r:id="rId96"/>
      <p:bold r:id="rId97"/>
      <p:italic r:id="rId98"/>
      <p:boldItalic r:id="rId99"/>
    </p:embeddedFont>
    <p:embeddedFont>
      <p:font typeface="Poppins Medium" panose="020B0604020202020204" charset="-94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03c8fa6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03c8fa6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1d1558856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1d1558856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d03c8fa6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d03c8fa6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1d155885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1d1558856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1d155885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1d155885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1d155885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1d155885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d1558856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d1558856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70513c00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70513c00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424678f6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424678f6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70513c00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70513c00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1d1558856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1d1558856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1d15588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1d15588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1d1558856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a1d1558856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1d15588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1d1558856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1d1558856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1d1558856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1d1558856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1d1558856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1d1558856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1d1558856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1d1558856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1d1558856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1d1558856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1d1558856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d1558856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d1558856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1d1558856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1d1558856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d1558856_0_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d1558856_0_1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d03c8fa61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9d03c8fa61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1d1558856_0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1d1558856_0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1d1558856_0_1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1d1558856_0_1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1d155885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1d155885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1d1558856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1d1558856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1d1558856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1d1558856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d13295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d132957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d132957a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9d132957a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d132957a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9d132957a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d132957a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9d132957a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d132957a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9d132957a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1d15588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1d15588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d132957a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9d132957a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d132957af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9d132957af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9d132957af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9d132957af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424678f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424678f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424678f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424678f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c424678f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c424678f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424678f6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424678f6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c424678f6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c424678f6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6b7873c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c6b7873c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9d132957af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9d132957af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1d155885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1d155885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d132957a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d132957a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9e95fb7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9e95fb77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d132957af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d132957af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d132957a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9d132957a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d132957a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d132957a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9d132957af_0_396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</a:pPr>
            <a:fld id="{00000000-1234-1234-1234-123412341234}" type="slidenum">
              <a:rPr lang="en"/>
              <a:t>54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9d132957a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9d132957a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d132957af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d132957af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d132957a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d132957a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132957af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9d132957af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9d132957a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9d132957a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1d155885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1d155885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d132957af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9d132957af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d132957af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9d132957af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9d132957af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9d132957af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d132957af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9d132957af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d132957af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9d132957af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d132957af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9d132957af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9d132957af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g9d132957af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d132957af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g9d132957a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d132957af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9d132957af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9d132957af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9d132957af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1d155885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1d155885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9d132957af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g9d132957af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9d132957af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9d132957af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9d132957af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g9d132957af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d132957af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9d132957af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d132957af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9d132957af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9d132957af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9d132957af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9d132957af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9d132957af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9d132957af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9d132957af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d132957af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g9d132957af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9d132957af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g9d132957af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1d155885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1d155885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9d132957af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g9d132957af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a1d1558856_0_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a1d1558856_0_2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d155885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1d155885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l="4941" t="13627" r="68673" b="1234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450750" y="209750"/>
            <a:ext cx="250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78"/>
            <a:ext cx="9144000" cy="51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38300" y="134305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Char char="●"/>
              <a:defRPr sz="3600" b="1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sz="3600" b="1" i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sz="3600" b="1" i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sz="3600" b="1" i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sz="3600" b="1" i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sz="3600" b="1" i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sz="3600" b="1" i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sz="3600" b="1" i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sz="3600" b="1" i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688050" y="3753075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3"/>
          </p:nvPr>
        </p:nvSpPr>
        <p:spPr>
          <a:xfrm>
            <a:off x="3738300" y="25128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sz="2400" b="1" i="1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1078"/>
            <a:ext cx="9144005" cy="5141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Char char="●"/>
              <a:defRPr sz="6000" b="1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sz="6000" b="1" i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sz="6000" b="1" i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sz="6000" b="1" i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sz="6000" b="1" i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sz="6000" b="1" i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sz="6000" b="1" i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sz="6000" b="1" i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sz="6000" b="1" i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r="19159"/>
          <a:stretch/>
        </p:blipFill>
        <p:spPr>
          <a:xfrm>
            <a:off x="0" y="686821"/>
            <a:ext cx="5098451" cy="44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l="77390" b="74802"/>
          <a:stretch/>
        </p:blipFill>
        <p:spPr>
          <a:xfrm>
            <a:off x="7549606" y="106346"/>
            <a:ext cx="1594601" cy="12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1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5500" b="1" i="1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DEFAUL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r="19159"/>
          <a:stretch/>
        </p:blipFill>
        <p:spPr>
          <a:xfrm>
            <a:off x="0" y="686825"/>
            <a:ext cx="5098451" cy="44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1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sz="5500" b="1" i="1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l="4941" t="13627" r="68673" b="12347"/>
          <a:stretch/>
        </p:blipFill>
        <p:spPr>
          <a:xfrm>
            <a:off x="7929845" y="265400"/>
            <a:ext cx="966609" cy="9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l="4941" t="13627" r="68673" b="1234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Version">
  <p:cSld name="No Footer_1_2">
    <p:bg>
      <p:bgPr>
        <a:solidFill>
          <a:srgbClr val="181818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35" y="4502466"/>
            <a:ext cx="1703044" cy="593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 idx="2"/>
          </p:nvPr>
        </p:nvSpPr>
        <p:spPr>
          <a:xfrm>
            <a:off x="450750" y="209750"/>
            <a:ext cx="250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1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6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4941" t="13627" r="68673" b="12347"/>
          <a:stretch/>
        </p:blipFill>
        <p:spPr>
          <a:xfrm>
            <a:off x="8728571" y="4706725"/>
            <a:ext cx="293676" cy="28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ikingbikingadventures.com/biking-adventures/bicycling-europe-2/bicycling-greece/bicycling-paxos-island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pubs/lamport-paxos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tcmanager.com/buterin-confirms-ethereums-proof-of-stake-75-percent-complete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noon.com/crypto-review-siacoin-sc-b1d0f0a5c78f" TargetMode="External"/><Relationship Id="rId3" Type="http://schemas.openxmlformats.org/officeDocument/2006/relationships/hyperlink" Target="https://medium.com/@tokenlot/filecoin-ico-open-to-accredited-investors-only-b7937f24de44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coinist.com/storj-new-decentralized-storage-solution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ltoros.com/blog/wp-content/uploads/2017/02/Hyperledger-Intel-Sawtooth-Lake-difference.jpg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dn-images-1.medium.com/max/1600/0*msL7MVVEy4p2VzhP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03050" y="880425"/>
            <a:ext cx="65490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 WITHOUT TRUST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(GÜVEN OLMADAN GÜVEN)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3"/>
          </p:nvPr>
        </p:nvSpPr>
        <p:spPr>
          <a:xfrm>
            <a:off x="3738300" y="2780275"/>
            <a:ext cx="50940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 &amp; CONSENSUS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Distributed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2"/>
          </p:nvPr>
        </p:nvSpPr>
        <p:spPr>
          <a:xfrm>
            <a:off x="311700" y="49582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Systems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l="13843" r="15128"/>
          <a:stretch/>
        </p:blipFill>
        <p:spPr>
          <a:xfrm>
            <a:off x="407525" y="1176875"/>
            <a:ext cx="3766700" cy="29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953324" y="4211313"/>
            <a:ext cx="2675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Medium"/>
                <a:ea typeface="Poppins Medium"/>
                <a:cs typeface="Poppins Medium"/>
                <a:sym typeface="Poppins Medium"/>
              </a:rPr>
              <a:t>Data Centers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430924" y="4211313"/>
            <a:ext cx="2675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Medium"/>
                <a:ea typeface="Poppins Medium"/>
                <a:cs typeface="Poppins Medium"/>
                <a:sym typeface="Poppins Medium"/>
              </a:rPr>
              <a:t>The Blockchain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l="13794" r="13794"/>
          <a:stretch/>
        </p:blipFill>
        <p:spPr>
          <a:xfrm>
            <a:off x="407525" y="1182700"/>
            <a:ext cx="3766700" cy="29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l="7035" r="3678"/>
          <a:stretch/>
        </p:blipFill>
        <p:spPr>
          <a:xfrm>
            <a:off x="4529500" y="1152400"/>
            <a:ext cx="3984474" cy="29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1097058" y="4325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513700" y="1498100"/>
            <a:ext cx="6464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3000" b="1" i="1">
                <a:latin typeface="Poppins"/>
                <a:ea typeface="Poppins"/>
                <a:cs typeface="Poppins"/>
                <a:sym typeface="Poppins"/>
              </a:rPr>
              <a:t>Güven olmadan güven</a:t>
            </a:r>
            <a:endParaRPr sz="3000" b="1" i="1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009374" y="3195475"/>
            <a:ext cx="2653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Dağıtık sistemin "doğru" çalışması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278950" y="3195475"/>
            <a:ext cx="2699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bireysel bileşenlerin güvenilirliği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4"/>
          <p:cNvSpPr/>
          <p:nvPr/>
        </p:nvSpPr>
        <p:spPr>
          <a:xfrm rot="10800000" flipH="1">
            <a:off x="2391901" y="2042909"/>
            <a:ext cx="4214700" cy="480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419738" y="2113088"/>
            <a:ext cx="36576" cy="113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6293413" y="2113088"/>
            <a:ext cx="36576" cy="113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6632562" y="3069450"/>
            <a:ext cx="139500" cy="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 flipH="1">
            <a:off x="1939437" y="3104950"/>
            <a:ext cx="139500" cy="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Tanım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26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Nodes (düğümler)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Her biri bir “cihaz”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5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cxnSp>
        <p:nvCxnSpPr>
          <p:cNvPr id="199" name="Google Shape;199;p25"/>
          <p:cNvCxnSpPr>
            <a:stCxn id="195" idx="6"/>
            <a:endCxn id="195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32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Tanım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26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Düğümler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Her biri bir “cihaz”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Mesaj Kanalları Bilgiyi taşır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Amaç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Ortak bir hedefe ulaşmak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26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6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Google Shape;217;p26"/>
          <p:cNvCxnSpPr>
            <a:stCxn id="213" idx="6"/>
            <a:endCxn id="213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6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26"/>
          <p:cNvCxnSpPr>
            <a:stCxn id="219" idx="7"/>
            <a:endCxn id="227" idx="2"/>
          </p:cNvCxnSpPr>
          <p:nvPr/>
        </p:nvCxnSpPr>
        <p:spPr>
          <a:xfrm rot="10800000" flipH="1">
            <a:off x="4484018" y="1019275"/>
            <a:ext cx="1382400" cy="982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29" name="Google Shape;229;p26"/>
          <p:cNvCxnSpPr>
            <a:stCxn id="219" idx="5"/>
            <a:endCxn id="223" idx="0"/>
          </p:cNvCxnSpPr>
          <p:nvPr/>
        </p:nvCxnSpPr>
        <p:spPr>
          <a:xfrm>
            <a:off x="4484018" y="2228632"/>
            <a:ext cx="999000" cy="1970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30" name="Google Shape;230;p26"/>
          <p:cNvCxnSpPr>
            <a:stCxn id="224" idx="5"/>
            <a:endCxn id="223" idx="1"/>
          </p:cNvCxnSpPr>
          <p:nvPr/>
        </p:nvCxnSpPr>
        <p:spPr>
          <a:xfrm>
            <a:off x="4064234" y="4197612"/>
            <a:ext cx="1305600" cy="4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31" name="Google Shape;231;p26"/>
          <p:cNvCxnSpPr>
            <a:stCxn id="225" idx="2"/>
            <a:endCxn id="223" idx="6"/>
          </p:cNvCxnSpPr>
          <p:nvPr/>
        </p:nvCxnSpPr>
        <p:spPr>
          <a:xfrm flipH="1">
            <a:off x="5643255" y="2482593"/>
            <a:ext cx="120900" cy="18771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6"/>
          <p:cNvCxnSpPr>
            <a:stCxn id="225" idx="2"/>
            <a:endCxn id="219" idx="6"/>
          </p:cNvCxnSpPr>
          <p:nvPr/>
        </p:nvCxnSpPr>
        <p:spPr>
          <a:xfrm rot="10800000">
            <a:off x="4530855" y="2115393"/>
            <a:ext cx="1233300" cy="3672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6"/>
          <p:cNvCxnSpPr>
            <a:stCxn id="221" idx="2"/>
            <a:endCxn id="223" idx="6"/>
          </p:cNvCxnSpPr>
          <p:nvPr/>
        </p:nvCxnSpPr>
        <p:spPr>
          <a:xfrm flipH="1">
            <a:off x="5643235" y="3924128"/>
            <a:ext cx="2198400" cy="4353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6"/>
          <p:cNvCxnSpPr>
            <a:stCxn id="227" idx="5"/>
            <a:endCxn id="226" idx="1"/>
          </p:cNvCxnSpPr>
          <p:nvPr/>
        </p:nvCxnSpPr>
        <p:spPr>
          <a:xfrm>
            <a:off x="6139781" y="1132439"/>
            <a:ext cx="1128000" cy="1360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26"/>
          <p:cNvCxnSpPr>
            <a:stCxn id="225" idx="0"/>
            <a:endCxn id="227" idx="4"/>
          </p:cNvCxnSpPr>
          <p:nvPr/>
        </p:nvCxnSpPr>
        <p:spPr>
          <a:xfrm rot="10800000" flipH="1">
            <a:off x="5924355" y="1179393"/>
            <a:ext cx="102000" cy="1143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6"/>
          <p:cNvCxnSpPr>
            <a:stCxn id="226" idx="7"/>
            <a:endCxn id="220" idx="3"/>
          </p:cNvCxnSpPr>
          <p:nvPr/>
        </p:nvCxnSpPr>
        <p:spPr>
          <a:xfrm rot="10800000" flipH="1">
            <a:off x="7494218" y="1144846"/>
            <a:ext cx="120900" cy="1348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6"/>
          <p:cNvCxnSpPr>
            <a:stCxn id="221" idx="7"/>
            <a:endCxn id="226" idx="4"/>
          </p:cNvCxnSpPr>
          <p:nvPr/>
        </p:nvCxnSpPr>
        <p:spPr>
          <a:xfrm rot="10800000">
            <a:off x="7381013" y="2766850"/>
            <a:ext cx="734100" cy="1044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6"/>
          <p:cNvCxnSpPr>
            <a:stCxn id="226" idx="5"/>
            <a:endCxn id="222" idx="1"/>
          </p:cNvCxnSpPr>
          <p:nvPr/>
        </p:nvCxnSpPr>
        <p:spPr>
          <a:xfrm rot="10800000" flipH="1">
            <a:off x="7494218" y="2711203"/>
            <a:ext cx="1137600" cy="8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39" name="Google Shape;239;p26"/>
          <p:cNvCxnSpPr>
            <a:stCxn id="221" idx="6"/>
            <a:endCxn id="222" idx="3"/>
          </p:cNvCxnSpPr>
          <p:nvPr/>
        </p:nvCxnSpPr>
        <p:spPr>
          <a:xfrm rot="10800000" flipH="1">
            <a:off x="8162035" y="2937728"/>
            <a:ext cx="469500" cy="986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6"/>
          <p:cNvCxnSpPr>
            <a:stCxn id="222" idx="0"/>
            <a:endCxn id="220" idx="4"/>
          </p:cNvCxnSpPr>
          <p:nvPr/>
        </p:nvCxnSpPr>
        <p:spPr>
          <a:xfrm rot="10800000">
            <a:off x="7728255" y="1191857"/>
            <a:ext cx="1016700" cy="1472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6"/>
          <p:cNvCxnSpPr>
            <a:stCxn id="224" idx="6"/>
            <a:endCxn id="224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6"/>
          <p:cNvCxnSpPr>
            <a:stCxn id="224" idx="7"/>
            <a:endCxn id="225" idx="2"/>
          </p:cNvCxnSpPr>
          <p:nvPr/>
        </p:nvCxnSpPr>
        <p:spPr>
          <a:xfrm rot="10800000" flipH="1">
            <a:off x="4064234" y="2482455"/>
            <a:ext cx="1699800" cy="148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43" name="Google Shape;243;p26"/>
          <p:cNvCxnSpPr>
            <a:stCxn id="225" idx="7"/>
            <a:endCxn id="220" idx="2"/>
          </p:cNvCxnSpPr>
          <p:nvPr/>
        </p:nvCxnSpPr>
        <p:spPr>
          <a:xfrm rot="10800000" flipH="1">
            <a:off x="6037634" y="1031614"/>
            <a:ext cx="1530600" cy="1337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44" name="Google Shape;244;p26"/>
          <p:cNvCxnSpPr>
            <a:stCxn id="225" idx="6"/>
            <a:endCxn id="226" idx="2"/>
          </p:cNvCxnSpPr>
          <p:nvPr/>
        </p:nvCxnSpPr>
        <p:spPr>
          <a:xfrm>
            <a:off x="6084555" y="2482593"/>
            <a:ext cx="1136100" cy="1239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6"/>
          <p:cNvCxnSpPr>
            <a:stCxn id="226" idx="3"/>
            <a:endCxn id="223" idx="6"/>
          </p:cNvCxnSpPr>
          <p:nvPr/>
        </p:nvCxnSpPr>
        <p:spPr>
          <a:xfrm flipH="1">
            <a:off x="5643161" y="2719903"/>
            <a:ext cx="1624500" cy="1639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46" name="Google Shape;246;p26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6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cxnSp>
        <p:nvCxnSpPr>
          <p:cNvPr id="256" name="Google Shape;256;p26"/>
          <p:cNvCxnSpPr>
            <a:stCxn id="252" idx="6"/>
            <a:endCxn id="252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26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Eşzamanlı bileşenler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Bireysel bileşenlerin potansiyel arızası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Küresel saat yok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32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Zorluklar</a:t>
            </a:r>
            <a:endParaRPr/>
          </a:p>
        </p:txBody>
      </p:sp>
      <p:cxnSp>
        <p:nvCxnSpPr>
          <p:cNvPr id="264" name="Google Shape;264;p27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7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27"/>
          <p:cNvCxnSpPr>
            <a:stCxn id="270" idx="6"/>
            <a:endCxn id="270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7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27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27"/>
          <p:cNvCxnSpPr>
            <a:stCxn id="276" idx="7"/>
            <a:endCxn id="284" idx="2"/>
          </p:cNvCxnSpPr>
          <p:nvPr/>
        </p:nvCxnSpPr>
        <p:spPr>
          <a:xfrm rot="10800000" flipH="1">
            <a:off x="4484018" y="1019275"/>
            <a:ext cx="1382400" cy="982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86" name="Google Shape;286;p27"/>
          <p:cNvCxnSpPr>
            <a:stCxn id="276" idx="5"/>
            <a:endCxn id="280" idx="0"/>
          </p:cNvCxnSpPr>
          <p:nvPr/>
        </p:nvCxnSpPr>
        <p:spPr>
          <a:xfrm>
            <a:off x="4484018" y="2228632"/>
            <a:ext cx="999000" cy="1970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27"/>
          <p:cNvCxnSpPr>
            <a:stCxn id="281" idx="5"/>
            <a:endCxn id="280" idx="1"/>
          </p:cNvCxnSpPr>
          <p:nvPr/>
        </p:nvCxnSpPr>
        <p:spPr>
          <a:xfrm>
            <a:off x="4064234" y="4197612"/>
            <a:ext cx="1305600" cy="4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88" name="Google Shape;288;p27"/>
          <p:cNvCxnSpPr>
            <a:stCxn id="282" idx="2"/>
            <a:endCxn id="280" idx="6"/>
          </p:cNvCxnSpPr>
          <p:nvPr/>
        </p:nvCxnSpPr>
        <p:spPr>
          <a:xfrm flipH="1">
            <a:off x="5643255" y="2482593"/>
            <a:ext cx="120900" cy="18771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7"/>
          <p:cNvCxnSpPr>
            <a:stCxn id="282" idx="2"/>
            <a:endCxn id="276" idx="6"/>
          </p:cNvCxnSpPr>
          <p:nvPr/>
        </p:nvCxnSpPr>
        <p:spPr>
          <a:xfrm rot="10800000">
            <a:off x="4530855" y="2115393"/>
            <a:ext cx="1233300" cy="3672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7"/>
          <p:cNvCxnSpPr>
            <a:stCxn id="278" idx="2"/>
            <a:endCxn id="280" idx="6"/>
          </p:cNvCxnSpPr>
          <p:nvPr/>
        </p:nvCxnSpPr>
        <p:spPr>
          <a:xfrm flipH="1">
            <a:off x="5643235" y="3924128"/>
            <a:ext cx="2198400" cy="4353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27"/>
          <p:cNvCxnSpPr>
            <a:stCxn id="284" idx="5"/>
            <a:endCxn id="283" idx="1"/>
          </p:cNvCxnSpPr>
          <p:nvPr/>
        </p:nvCxnSpPr>
        <p:spPr>
          <a:xfrm>
            <a:off x="6139781" y="1132439"/>
            <a:ext cx="1128000" cy="1360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92" name="Google Shape;292;p27"/>
          <p:cNvCxnSpPr>
            <a:stCxn id="282" idx="0"/>
            <a:endCxn id="284" idx="4"/>
          </p:cNvCxnSpPr>
          <p:nvPr/>
        </p:nvCxnSpPr>
        <p:spPr>
          <a:xfrm rot="10800000" flipH="1">
            <a:off x="5924355" y="1179393"/>
            <a:ext cx="102000" cy="1143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7"/>
          <p:cNvCxnSpPr>
            <a:stCxn id="283" idx="7"/>
            <a:endCxn id="277" idx="3"/>
          </p:cNvCxnSpPr>
          <p:nvPr/>
        </p:nvCxnSpPr>
        <p:spPr>
          <a:xfrm rot="10800000" flipH="1">
            <a:off x="7494218" y="1144846"/>
            <a:ext cx="120900" cy="1348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>
            <a:stCxn id="278" idx="7"/>
            <a:endCxn id="283" idx="4"/>
          </p:cNvCxnSpPr>
          <p:nvPr/>
        </p:nvCxnSpPr>
        <p:spPr>
          <a:xfrm rot="10800000">
            <a:off x="7381013" y="2766850"/>
            <a:ext cx="734100" cy="1044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7"/>
          <p:cNvCxnSpPr>
            <a:stCxn id="283" idx="5"/>
            <a:endCxn id="279" idx="1"/>
          </p:cNvCxnSpPr>
          <p:nvPr/>
        </p:nvCxnSpPr>
        <p:spPr>
          <a:xfrm rot="10800000" flipH="1">
            <a:off x="7494218" y="2711203"/>
            <a:ext cx="1137600" cy="8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96" name="Google Shape;296;p27"/>
          <p:cNvCxnSpPr>
            <a:stCxn id="278" idx="6"/>
            <a:endCxn id="279" idx="3"/>
          </p:cNvCxnSpPr>
          <p:nvPr/>
        </p:nvCxnSpPr>
        <p:spPr>
          <a:xfrm rot="10800000" flipH="1">
            <a:off x="8162035" y="2937728"/>
            <a:ext cx="469500" cy="986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7"/>
          <p:cNvCxnSpPr>
            <a:stCxn id="279" idx="0"/>
            <a:endCxn id="277" idx="4"/>
          </p:cNvCxnSpPr>
          <p:nvPr/>
        </p:nvCxnSpPr>
        <p:spPr>
          <a:xfrm rot="10800000">
            <a:off x="7728255" y="1191857"/>
            <a:ext cx="1016700" cy="1472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7"/>
          <p:cNvCxnSpPr>
            <a:stCxn id="281" idx="6"/>
            <a:endCxn id="281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7"/>
          <p:cNvCxnSpPr>
            <a:stCxn id="281" idx="7"/>
            <a:endCxn id="282" idx="2"/>
          </p:cNvCxnSpPr>
          <p:nvPr/>
        </p:nvCxnSpPr>
        <p:spPr>
          <a:xfrm rot="10800000" flipH="1">
            <a:off x="4064234" y="2482455"/>
            <a:ext cx="1699800" cy="148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0" name="Google Shape;300;p27"/>
          <p:cNvCxnSpPr>
            <a:stCxn id="282" idx="7"/>
            <a:endCxn id="277" idx="2"/>
          </p:cNvCxnSpPr>
          <p:nvPr/>
        </p:nvCxnSpPr>
        <p:spPr>
          <a:xfrm rot="10800000" flipH="1">
            <a:off x="6037634" y="1031614"/>
            <a:ext cx="1530600" cy="1337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1" name="Google Shape;301;p27"/>
          <p:cNvCxnSpPr>
            <a:stCxn id="282" idx="6"/>
            <a:endCxn id="283" idx="2"/>
          </p:cNvCxnSpPr>
          <p:nvPr/>
        </p:nvCxnSpPr>
        <p:spPr>
          <a:xfrm>
            <a:off x="6084555" y="2482593"/>
            <a:ext cx="1136100" cy="1239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7"/>
          <p:cNvCxnSpPr>
            <a:stCxn id="283" idx="3"/>
            <a:endCxn id="280" idx="6"/>
          </p:cNvCxnSpPr>
          <p:nvPr/>
        </p:nvCxnSpPr>
        <p:spPr>
          <a:xfrm flipH="1">
            <a:off x="5643161" y="2719903"/>
            <a:ext cx="1624500" cy="1639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03" name="Google Shape;303;p27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27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cxnSp>
        <p:nvCxnSpPr>
          <p:cNvPr id="313" name="Google Shape;313;p27"/>
          <p:cNvCxnSpPr>
            <a:stCxn id="309" idx="6"/>
            <a:endCxn id="309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cxnSp>
        <p:nvCxnSpPr>
          <p:cNvPr id="319" name="Google Shape;319;p28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8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28"/>
          <p:cNvCxnSpPr>
            <a:stCxn id="325" idx="6"/>
            <a:endCxn id="325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8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28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8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" name="Google Shape;340;p28"/>
          <p:cNvCxnSpPr>
            <a:stCxn id="331" idx="7"/>
            <a:endCxn id="339" idx="2"/>
          </p:cNvCxnSpPr>
          <p:nvPr/>
        </p:nvCxnSpPr>
        <p:spPr>
          <a:xfrm rot="10800000" flipH="1">
            <a:off x="4484018" y="1019275"/>
            <a:ext cx="1382400" cy="982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341" name="Google Shape;341;p28"/>
          <p:cNvCxnSpPr>
            <a:stCxn id="331" idx="5"/>
            <a:endCxn id="335" idx="0"/>
          </p:cNvCxnSpPr>
          <p:nvPr/>
        </p:nvCxnSpPr>
        <p:spPr>
          <a:xfrm>
            <a:off x="4484018" y="2228632"/>
            <a:ext cx="999000" cy="1970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42" name="Google Shape;342;p28"/>
          <p:cNvCxnSpPr>
            <a:stCxn id="336" idx="5"/>
            <a:endCxn id="335" idx="1"/>
          </p:cNvCxnSpPr>
          <p:nvPr/>
        </p:nvCxnSpPr>
        <p:spPr>
          <a:xfrm>
            <a:off x="4064234" y="4197612"/>
            <a:ext cx="1305600" cy="4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343" name="Google Shape;343;p28"/>
          <p:cNvCxnSpPr>
            <a:stCxn id="337" idx="2"/>
            <a:endCxn id="335" idx="6"/>
          </p:cNvCxnSpPr>
          <p:nvPr/>
        </p:nvCxnSpPr>
        <p:spPr>
          <a:xfrm flipH="1">
            <a:off x="5643255" y="2482593"/>
            <a:ext cx="120900" cy="18771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8"/>
          <p:cNvCxnSpPr>
            <a:stCxn id="337" idx="2"/>
            <a:endCxn id="331" idx="6"/>
          </p:cNvCxnSpPr>
          <p:nvPr/>
        </p:nvCxnSpPr>
        <p:spPr>
          <a:xfrm rot="10800000">
            <a:off x="4530855" y="2115393"/>
            <a:ext cx="1233300" cy="3672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>
            <a:stCxn id="333" idx="2"/>
            <a:endCxn id="335" idx="6"/>
          </p:cNvCxnSpPr>
          <p:nvPr/>
        </p:nvCxnSpPr>
        <p:spPr>
          <a:xfrm flipH="1">
            <a:off x="5643235" y="3924128"/>
            <a:ext cx="2198400" cy="4353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46" name="Google Shape;346;p28"/>
          <p:cNvCxnSpPr>
            <a:stCxn id="339" idx="5"/>
            <a:endCxn id="338" idx="1"/>
          </p:cNvCxnSpPr>
          <p:nvPr/>
        </p:nvCxnSpPr>
        <p:spPr>
          <a:xfrm>
            <a:off x="6139781" y="1132439"/>
            <a:ext cx="1128000" cy="13608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47" name="Google Shape;347;p28"/>
          <p:cNvCxnSpPr>
            <a:stCxn id="337" idx="0"/>
            <a:endCxn id="339" idx="4"/>
          </p:cNvCxnSpPr>
          <p:nvPr/>
        </p:nvCxnSpPr>
        <p:spPr>
          <a:xfrm rot="10800000" flipH="1">
            <a:off x="5924355" y="1179393"/>
            <a:ext cx="102000" cy="1143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8"/>
          <p:cNvCxnSpPr>
            <a:stCxn id="338" idx="7"/>
            <a:endCxn id="332" idx="3"/>
          </p:cNvCxnSpPr>
          <p:nvPr/>
        </p:nvCxnSpPr>
        <p:spPr>
          <a:xfrm rot="10800000" flipH="1">
            <a:off x="7494218" y="1144846"/>
            <a:ext cx="120900" cy="1348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8"/>
          <p:cNvCxnSpPr>
            <a:stCxn id="333" idx="7"/>
            <a:endCxn id="338" idx="4"/>
          </p:cNvCxnSpPr>
          <p:nvPr/>
        </p:nvCxnSpPr>
        <p:spPr>
          <a:xfrm rot="10800000">
            <a:off x="7381013" y="2766850"/>
            <a:ext cx="734100" cy="10440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8"/>
          <p:cNvCxnSpPr>
            <a:stCxn id="338" idx="5"/>
            <a:endCxn id="334" idx="1"/>
          </p:cNvCxnSpPr>
          <p:nvPr/>
        </p:nvCxnSpPr>
        <p:spPr>
          <a:xfrm rot="10800000" flipH="1">
            <a:off x="7494218" y="2711203"/>
            <a:ext cx="1137600" cy="8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p28"/>
          <p:cNvCxnSpPr>
            <a:stCxn id="333" idx="6"/>
            <a:endCxn id="334" idx="3"/>
          </p:cNvCxnSpPr>
          <p:nvPr/>
        </p:nvCxnSpPr>
        <p:spPr>
          <a:xfrm rot="10800000" flipH="1">
            <a:off x="8162035" y="2937728"/>
            <a:ext cx="469500" cy="986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28"/>
          <p:cNvCxnSpPr>
            <a:stCxn id="334" idx="0"/>
            <a:endCxn id="332" idx="4"/>
          </p:cNvCxnSpPr>
          <p:nvPr/>
        </p:nvCxnSpPr>
        <p:spPr>
          <a:xfrm rot="10800000">
            <a:off x="7728255" y="1191857"/>
            <a:ext cx="1016700" cy="14724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8"/>
          <p:cNvCxnSpPr>
            <a:stCxn id="336" idx="6"/>
            <a:endCxn id="336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8"/>
          <p:cNvCxnSpPr>
            <a:stCxn id="336" idx="7"/>
            <a:endCxn id="337" idx="2"/>
          </p:cNvCxnSpPr>
          <p:nvPr/>
        </p:nvCxnSpPr>
        <p:spPr>
          <a:xfrm rot="10800000" flipH="1">
            <a:off x="4064234" y="2482455"/>
            <a:ext cx="1699800" cy="14886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55" name="Google Shape;355;p28"/>
          <p:cNvCxnSpPr>
            <a:stCxn id="337" idx="7"/>
            <a:endCxn id="332" idx="2"/>
          </p:cNvCxnSpPr>
          <p:nvPr/>
        </p:nvCxnSpPr>
        <p:spPr>
          <a:xfrm rot="10800000" flipH="1">
            <a:off x="6037634" y="1031614"/>
            <a:ext cx="1530600" cy="13377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56" name="Google Shape;356;p28"/>
          <p:cNvCxnSpPr>
            <a:stCxn id="337" idx="6"/>
            <a:endCxn id="338" idx="2"/>
          </p:cNvCxnSpPr>
          <p:nvPr/>
        </p:nvCxnSpPr>
        <p:spPr>
          <a:xfrm>
            <a:off x="6084555" y="2482593"/>
            <a:ext cx="1136100" cy="1239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8"/>
          <p:cNvCxnSpPr>
            <a:stCxn id="338" idx="3"/>
            <a:endCxn id="335" idx="6"/>
          </p:cNvCxnSpPr>
          <p:nvPr/>
        </p:nvCxnSpPr>
        <p:spPr>
          <a:xfrm flipH="1">
            <a:off x="5643161" y="2719903"/>
            <a:ext cx="1624500" cy="1639500"/>
          </a:xfrm>
          <a:prstGeom prst="straightConnector1">
            <a:avLst/>
          </a:prstGeom>
          <a:noFill/>
          <a:ln w="76200" cap="flat" cmpd="sng">
            <a:solidFill>
              <a:srgbClr val="FFB5AA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58" name="Google Shape;358;p28"/>
          <p:cNvCxnSpPr/>
          <p:nvPr/>
        </p:nvCxnSpPr>
        <p:spPr>
          <a:xfrm>
            <a:off x="4111239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8"/>
          <p:cNvSpPr/>
          <p:nvPr/>
        </p:nvSpPr>
        <p:spPr>
          <a:xfrm>
            <a:off x="4210539" y="195515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7568194" y="871426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7841635" y="3763928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8584755" y="2664257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5322850" y="4199350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3790756" y="392413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5764155" y="2322393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7220739" y="2446424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5866302" y="858961"/>
            <a:ext cx="320400" cy="320400"/>
          </a:xfrm>
          <a:prstGeom prst="ellipse">
            <a:avLst/>
          </a:prstGeom>
          <a:solidFill>
            <a:srgbClr val="FECB33"/>
          </a:solidFill>
          <a:ln w="9525" cap="flat" cmpd="sng">
            <a:solidFill>
              <a:srgbClr val="EAA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cxnSp>
        <p:nvCxnSpPr>
          <p:cNvPr id="368" name="Google Shape;368;p28"/>
          <p:cNvCxnSpPr>
            <a:stCxn id="364" idx="6"/>
            <a:endCxn id="364" idx="6"/>
          </p:cNvCxnSpPr>
          <p:nvPr/>
        </p:nvCxnSpPr>
        <p:spPr>
          <a:xfrm>
            <a:off x="4111156" y="40843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8"/>
          <p:cNvSpPr/>
          <p:nvPr/>
        </p:nvSpPr>
        <p:spPr>
          <a:xfrm rot="2245487">
            <a:off x="5110709" y="1715518"/>
            <a:ext cx="1530312" cy="1530256"/>
          </a:xfrm>
          <a:prstGeom prst="mathPlus">
            <a:avLst>
              <a:gd name="adj1" fmla="val 76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50" y="-41475"/>
            <a:ext cx="91778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9"/>
          <p:cNvSpPr txBox="1">
            <a:spLocks noGrp="1"/>
          </p:cNvSpPr>
          <p:nvPr>
            <p:ph type="title" idx="2"/>
          </p:nvPr>
        </p:nvSpPr>
        <p:spPr>
          <a:xfrm>
            <a:off x="3722825" y="249475"/>
            <a:ext cx="493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Consensus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Consensus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" name="Google Shape;3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>
            <a:spLocks noGrp="1"/>
          </p:cNvSpPr>
          <p:nvPr>
            <p:ph type="title" idx="2"/>
          </p:nvPr>
        </p:nvSpPr>
        <p:spPr>
          <a:xfrm>
            <a:off x="3722825" y="249475"/>
            <a:ext cx="493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Consensus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distributed systems?</a:t>
            </a:r>
            <a:endParaRPr/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Consensus</a:t>
            </a:r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25"/>
            <a:ext cx="9269575" cy="5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 txBox="1">
            <a:spLocks noGrp="1"/>
          </p:cNvSpPr>
          <p:nvPr>
            <p:ph type="title" idx="2"/>
          </p:nvPr>
        </p:nvSpPr>
        <p:spPr>
          <a:xfrm>
            <a:off x="3722825" y="249475"/>
            <a:ext cx="493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Consensus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distributed systems?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Büyük resim</a:t>
            </a:r>
            <a:endParaRPr/>
          </a:p>
        </p:txBody>
      </p:sp>
      <p:sp>
        <p:nvSpPr>
          <p:cNvPr id="400" name="Google Shape;400;p32"/>
          <p:cNvSpPr txBox="1">
            <a:spLocks noGrp="1"/>
          </p:cNvSpPr>
          <p:nvPr>
            <p:ph type="body" idx="1"/>
          </p:nvPr>
        </p:nvSpPr>
        <p:spPr>
          <a:xfrm>
            <a:off x="311700" y="1193825"/>
            <a:ext cx="84930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 şey yanarken anlamlı işler yapın</a:t>
            </a:r>
            <a:endParaRPr b="1" i="1">
              <a:solidFill>
                <a:srgbClr val="EAA536"/>
              </a:solidFill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761" y="1824525"/>
            <a:ext cx="5204475" cy="24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4560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122013" y="1732275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DISTRIBUTED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SYSTEMS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7075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5136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7075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5136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7075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5136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4560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22413" y="2646738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BYZANTINE FAULT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TOLERANCE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4560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322413" y="357716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FEDERATED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CONSENSUS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6564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122013" y="2638425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VOTING-BASED CONSENSUS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564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122013" y="35755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NAKAMOTO &amp; RESOURCE-BASED CONSENSUS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6564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22413" y="17559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PROPERTIES &amp;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CAP THEORY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Trust Without Trust: Distributed Systems &amp; Consensus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>
            <a:spLocks noGrp="1"/>
          </p:cNvSpPr>
          <p:nvPr>
            <p:ph type="title"/>
          </p:nvPr>
        </p:nvSpPr>
        <p:spPr>
          <a:xfrm>
            <a:off x="584300" y="1117900"/>
            <a:ext cx="59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CAP </a:t>
            </a:r>
            <a:br>
              <a:rPr lang="en"/>
            </a:br>
            <a:r>
              <a:rPr lang="en"/>
              <a:t>THEORY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title" idx="2"/>
          </p:nvPr>
        </p:nvSpPr>
        <p:spPr>
          <a:xfrm>
            <a:off x="311700" y="503500"/>
            <a:ext cx="673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Güvenlik ve Canlılık: Bir Dengeleme</a:t>
            </a: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Multiprocess Programs</a:t>
            </a:r>
            <a:endParaRPr/>
          </a:p>
        </p:txBody>
      </p:sp>
      <p:cxnSp>
        <p:nvCxnSpPr>
          <p:cNvPr id="413" name="Google Shape;413;p34"/>
          <p:cNvCxnSpPr/>
          <p:nvPr/>
        </p:nvCxnSpPr>
        <p:spPr>
          <a:xfrm rot="10800000">
            <a:off x="2162825" y="2758725"/>
            <a:ext cx="1709400" cy="0"/>
          </a:xfrm>
          <a:prstGeom prst="straightConnector1">
            <a:avLst/>
          </a:prstGeom>
          <a:noFill/>
          <a:ln w="38100" cap="flat" cmpd="sng">
            <a:solidFill>
              <a:srgbClr val="EAA5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4"/>
          <p:cNvSpPr txBox="1"/>
          <p:nvPr/>
        </p:nvSpPr>
        <p:spPr>
          <a:xfrm>
            <a:off x="2315600" y="2275075"/>
            <a:ext cx="1381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/>
                <a:ea typeface="Poppins Medium"/>
                <a:cs typeface="Poppins Medium"/>
                <a:sym typeface="Poppins Medium"/>
              </a:rPr>
              <a:t>GÜVENLİK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2724525" y="1756600"/>
            <a:ext cx="479400" cy="479400"/>
          </a:xfrm>
          <a:prstGeom prst="ellipse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CB33"/>
              </a:solidFill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5664438" y="2296875"/>
            <a:ext cx="1381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CANLILIK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090663" y="1756600"/>
            <a:ext cx="479400" cy="479400"/>
          </a:xfrm>
          <a:prstGeom prst="ellipse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2014550" y="3083325"/>
            <a:ext cx="22023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oppins Medium"/>
                <a:ea typeface="Poppins Medium"/>
                <a:cs typeface="Poppins Medium"/>
                <a:sym typeface="Poppins Medium"/>
              </a:rPr>
              <a:t>Bu gerçekleşmeyecek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Örneğin. Google Drive sitesi çökerse tüm dosyalarınızı kaybetmezsiniz.</a:t>
            </a:r>
            <a:endParaRPr sz="120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338721" y="3083325"/>
            <a:ext cx="19833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Medium"/>
                <a:ea typeface="Poppins Medium"/>
                <a:cs typeface="Poppins Medium"/>
                <a:sym typeface="Poppins Medium"/>
              </a:rPr>
              <a:t>Bu olmalı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Örneğin. Google Drive, her tıkladığınızda dosyanızı size başarıyla getirmelidir.</a:t>
            </a:r>
            <a:endParaRPr sz="120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6225675" y="1891612"/>
            <a:ext cx="209400" cy="20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316" y="105466"/>
                </a:moveTo>
                <a:lnTo>
                  <a:pt x="63222" y="85600"/>
                </a:lnTo>
                <a:lnTo>
                  <a:pt x="60000" y="83238"/>
                </a:lnTo>
                <a:lnTo>
                  <a:pt x="56772" y="85600"/>
                </a:lnTo>
                <a:lnTo>
                  <a:pt x="29683" y="105466"/>
                </a:lnTo>
                <a:lnTo>
                  <a:pt x="40627" y="72638"/>
                </a:lnTo>
                <a:lnTo>
                  <a:pt x="41855" y="68950"/>
                </a:lnTo>
                <a:lnTo>
                  <a:pt x="38777" y="66583"/>
                </a:lnTo>
                <a:lnTo>
                  <a:pt x="16038" y="49088"/>
                </a:lnTo>
                <a:lnTo>
                  <a:pt x="47416" y="49088"/>
                </a:lnTo>
                <a:lnTo>
                  <a:pt x="48744" y="45550"/>
                </a:lnTo>
                <a:lnTo>
                  <a:pt x="60000" y="15533"/>
                </a:lnTo>
                <a:lnTo>
                  <a:pt x="71255" y="45550"/>
                </a:lnTo>
                <a:lnTo>
                  <a:pt x="72583" y="49088"/>
                </a:lnTo>
                <a:lnTo>
                  <a:pt x="103966" y="49088"/>
                </a:lnTo>
                <a:lnTo>
                  <a:pt x="81216" y="66583"/>
                </a:lnTo>
                <a:lnTo>
                  <a:pt x="78144" y="68950"/>
                </a:lnTo>
                <a:cubicBezTo>
                  <a:pt x="78144" y="68950"/>
                  <a:pt x="90316" y="105466"/>
                  <a:pt x="90316" y="105466"/>
                </a:cubicBezTo>
                <a:close/>
                <a:moveTo>
                  <a:pt x="120000" y="43638"/>
                </a:moveTo>
                <a:lnTo>
                  <a:pt x="76361" y="43638"/>
                </a:lnTo>
                <a:lnTo>
                  <a:pt x="60000" y="0"/>
                </a:lnTo>
                <a:lnTo>
                  <a:pt x="43638" y="43638"/>
                </a:lnTo>
                <a:lnTo>
                  <a:pt x="0" y="43638"/>
                </a:lnTo>
                <a:lnTo>
                  <a:pt x="35455" y="70911"/>
                </a:lnTo>
                <a:lnTo>
                  <a:pt x="19088" y="120000"/>
                </a:lnTo>
                <a:lnTo>
                  <a:pt x="60000" y="90000"/>
                </a:lnTo>
                <a:lnTo>
                  <a:pt x="100911" y="120000"/>
                </a:lnTo>
                <a:lnTo>
                  <a:pt x="84544" y="70911"/>
                </a:lnTo>
                <a:cubicBezTo>
                  <a:pt x="84544" y="70911"/>
                  <a:pt x="120000" y="43638"/>
                  <a:pt x="120000" y="436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2888024" y="1891608"/>
            <a:ext cx="152400" cy="20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4"/>
          <p:cNvCxnSpPr/>
          <p:nvPr/>
        </p:nvCxnSpPr>
        <p:spPr>
          <a:xfrm rot="10800000">
            <a:off x="5475675" y="2758725"/>
            <a:ext cx="1709400" cy="0"/>
          </a:xfrm>
          <a:prstGeom prst="straightConnector1">
            <a:avLst/>
          </a:prstGeom>
          <a:noFill/>
          <a:ln w="38100" cap="flat" cmpd="sng">
            <a:solidFill>
              <a:srgbClr val="EAA53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610775" y="3854850"/>
            <a:ext cx="7891200" cy="724200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 txBox="1"/>
          <p:nvPr/>
        </p:nvSpPr>
        <p:spPr>
          <a:xfrm>
            <a:off x="520775" y="2245651"/>
            <a:ext cx="24021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Karar verilen herhangi bir değer, düğümlerden biri tarafından önerilmelidir.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23225" y="3976050"/>
            <a:ext cx="7611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Dağıtık bir sistemin doğruluğu: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Amaçlanan hedefe ulaşmak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610775" y="1894884"/>
            <a:ext cx="2222100" cy="255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pic>
        <p:nvPicPr>
          <p:cNvPr id="431" name="Google Shape;4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3026"/>
            <a:ext cx="9144000" cy="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 txBox="1"/>
          <p:nvPr/>
        </p:nvSpPr>
        <p:spPr>
          <a:xfrm>
            <a:off x="3318263" y="2245638"/>
            <a:ext cx="2402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Hatalı olmayan tüm düğümler aynı değer üzerinde anlaşmalıdır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6099836" y="2245654"/>
            <a:ext cx="2402100" cy="1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Tüm hatalı olmayan düğümler sonunda karar vermelidir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3408275" y="1894884"/>
            <a:ext cx="2222100" cy="255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grpSp>
        <p:nvGrpSpPr>
          <p:cNvPr id="435" name="Google Shape;435;p35"/>
          <p:cNvGrpSpPr/>
          <p:nvPr/>
        </p:nvGrpSpPr>
        <p:grpSpPr>
          <a:xfrm>
            <a:off x="536700" y="1284675"/>
            <a:ext cx="7965273" cy="486316"/>
            <a:chOff x="536700" y="1056075"/>
            <a:chExt cx="7965273" cy="486316"/>
          </a:xfrm>
        </p:grpSpPr>
        <p:sp>
          <p:nvSpPr>
            <p:cNvPr id="436" name="Google Shape;436;p35"/>
            <p:cNvSpPr txBox="1"/>
            <p:nvPr/>
          </p:nvSpPr>
          <p:spPr>
            <a:xfrm>
              <a:off x="536700" y="1056075"/>
              <a:ext cx="23862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Poppins"/>
                  <a:ea typeface="Poppins"/>
                  <a:cs typeface="Poppins"/>
                  <a:sym typeface="Poppins"/>
                </a:rPr>
                <a:t>Validity</a:t>
              </a:r>
              <a:endPara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7" name="Google Shape;437;p35"/>
            <p:cNvSpPr txBox="1"/>
            <p:nvPr/>
          </p:nvSpPr>
          <p:spPr>
            <a:xfrm>
              <a:off x="3334200" y="1056075"/>
              <a:ext cx="23862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Poppins"/>
                  <a:ea typeface="Poppins"/>
                  <a:cs typeface="Poppins"/>
                  <a:sym typeface="Poppins"/>
                </a:rPr>
                <a:t>Anlaşma</a:t>
              </a:r>
              <a:endPara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8" name="Google Shape;438;p35"/>
            <p:cNvSpPr txBox="1"/>
            <p:nvPr/>
          </p:nvSpPr>
          <p:spPr>
            <a:xfrm>
              <a:off x="6115773" y="1056091"/>
              <a:ext cx="23862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Poppins"/>
                  <a:ea typeface="Poppins"/>
                  <a:cs typeface="Poppins"/>
                  <a:sym typeface="Poppins"/>
                </a:rPr>
                <a:t>Sonlandırma</a:t>
              </a:r>
              <a:endParaRPr sz="1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39" name="Google Shape;439;p35"/>
          <p:cNvSpPr/>
          <p:nvPr/>
        </p:nvSpPr>
        <p:spPr>
          <a:xfrm>
            <a:off x="6189848" y="1894901"/>
            <a:ext cx="2222100" cy="255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311700" y="503500"/>
            <a:ext cx="61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Poppins"/>
                <a:ea typeface="Poppins"/>
                <a:cs typeface="Poppins"/>
                <a:sym typeface="Poppins"/>
              </a:rPr>
              <a:t>Konsensus Doğruluğu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    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 (Geçerlilik)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rPr>
              <a:t>Properties of Multiprocess Programs</a:t>
            </a:r>
            <a:endParaRPr sz="1200">
              <a:solidFill>
                <a:srgbClr val="EAA5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447" name="Google Shape;447;p36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8" name="Google Shape;448;p36"/>
          <p:cNvSpPr txBox="1">
            <a:spLocks noGrp="1"/>
          </p:cNvSpPr>
          <p:nvPr>
            <p:ph type="body" idx="1"/>
          </p:nvPr>
        </p:nvSpPr>
        <p:spPr>
          <a:xfrm>
            <a:off x="311700" y="2313600"/>
            <a:ext cx="4203600" cy="23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Ulaşılabilir özelliklerle ilgili herhangi bir dağıtılmış sistem için temel teorem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" name="Google Shape;4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/>
          <p:nvPr/>
        </p:nvSpPr>
        <p:spPr>
          <a:xfrm>
            <a:off x="445779" y="2210125"/>
            <a:ext cx="2821500" cy="32100"/>
          </a:xfrm>
          <a:prstGeom prst="rect">
            <a:avLst/>
          </a:prstGeom>
          <a:solidFill>
            <a:srgbClr val="FFB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368794" y="1564325"/>
            <a:ext cx="2898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CAP Theorem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body" idx="1"/>
          </p:nvPr>
        </p:nvSpPr>
        <p:spPr>
          <a:xfrm>
            <a:off x="311700" y="2313600"/>
            <a:ext cx="3458400" cy="23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 düğüm en son durumu sağlar veya hiç bir durum sağlamaz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/>
        </p:nvSpPr>
        <p:spPr>
          <a:xfrm>
            <a:off x="445779" y="2210125"/>
            <a:ext cx="2821500" cy="32100"/>
          </a:xfrm>
          <a:prstGeom prst="rect">
            <a:avLst/>
          </a:prstGeom>
          <a:solidFill>
            <a:srgbClr val="FFB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368800" y="1564325"/>
            <a:ext cx="31221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u="sng"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onsistency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(Tutarlılık)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5513325" y="748575"/>
            <a:ext cx="2021700" cy="2000400"/>
          </a:xfrm>
          <a:prstGeom prst="ellipse">
            <a:avLst/>
          </a:prstGeom>
          <a:noFill/>
          <a:ln w="152400" cap="flat" cmpd="sng">
            <a:solidFill>
              <a:srgbClr val="FECB33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467" name="Google Shape;467;p38"/>
          <p:cNvSpPr txBox="1">
            <a:spLocks noGrp="1"/>
          </p:cNvSpPr>
          <p:nvPr>
            <p:ph type="body" idx="1"/>
          </p:nvPr>
        </p:nvSpPr>
        <p:spPr>
          <a:xfrm>
            <a:off x="311700" y="2394125"/>
            <a:ext cx="3458400" cy="22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 düğümün sürekli okuma ve yazma erişimi vardır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445779" y="2210125"/>
            <a:ext cx="2821500" cy="32100"/>
          </a:xfrm>
          <a:prstGeom prst="rect">
            <a:avLst/>
          </a:prstGeom>
          <a:solidFill>
            <a:srgbClr val="FFB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368800" y="1564325"/>
            <a:ext cx="28986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latin typeface="Poppins Medium"/>
                <a:ea typeface="Poppins Medium"/>
                <a:cs typeface="Poppins Medium"/>
                <a:sym typeface="Poppins Medium"/>
              </a:rPr>
              <a:t>A</a:t>
            </a: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vailability (Uygunluk)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1" name="Google Shape;471;p38"/>
          <p:cNvSpPr/>
          <p:nvPr/>
        </p:nvSpPr>
        <p:spPr>
          <a:xfrm>
            <a:off x="4714525" y="2242225"/>
            <a:ext cx="2021700" cy="2000400"/>
          </a:xfrm>
          <a:prstGeom prst="ellipse">
            <a:avLst/>
          </a:prstGeom>
          <a:noFill/>
          <a:ln w="152400" cap="flat" cmpd="sng">
            <a:solidFill>
              <a:srgbClr val="FECB33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477" name="Google Shape;477;p39"/>
          <p:cNvSpPr txBox="1">
            <a:spLocks noGrp="1"/>
          </p:cNvSpPr>
          <p:nvPr>
            <p:ph type="body" idx="1"/>
          </p:nvPr>
        </p:nvSpPr>
        <p:spPr>
          <a:xfrm>
            <a:off x="311700" y="2872950"/>
            <a:ext cx="34584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Sistem ağdaki bölümlere rağmen çalışır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 txBox="1"/>
          <p:nvPr/>
        </p:nvSpPr>
        <p:spPr>
          <a:xfrm>
            <a:off x="368794" y="1272075"/>
            <a:ext cx="2898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latin typeface="Poppins Medium"/>
                <a:ea typeface="Poppins Medium"/>
                <a:cs typeface="Poppins Medium"/>
                <a:sym typeface="Poppins Medium"/>
              </a:rPr>
              <a:t>P</a:t>
            </a: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artition Tolerance: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(Bölme Toleransı)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334745" y="2247096"/>
            <a:ext cx="2021700" cy="2000400"/>
          </a:xfrm>
          <a:prstGeom prst="ellipse">
            <a:avLst/>
          </a:prstGeom>
          <a:noFill/>
          <a:ln w="152400" cap="flat" cmpd="sng">
            <a:solidFill>
              <a:srgbClr val="FECB33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Üçleme</a:t>
            </a:r>
            <a:endParaRPr/>
          </a:p>
        </p:txBody>
      </p:sp>
      <p:sp>
        <p:nvSpPr>
          <p:cNvPr id="487" name="Google Shape;487;p40"/>
          <p:cNvSpPr txBox="1">
            <a:spLocks noGrp="1"/>
          </p:cNvSpPr>
          <p:nvPr>
            <p:ph type="body" idx="1"/>
          </p:nvPr>
        </p:nvSpPr>
        <p:spPr>
          <a:xfrm>
            <a:off x="311700" y="2313600"/>
            <a:ext cx="4203600" cy="23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HİÇBİR ŞEY İMKANSIZ DEĞİLDİR…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 HARİÇ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/>
          <p:nvPr/>
        </p:nvSpPr>
        <p:spPr>
          <a:xfrm>
            <a:off x="445779" y="2210125"/>
            <a:ext cx="2821500" cy="32100"/>
          </a:xfrm>
          <a:prstGeom prst="rect">
            <a:avLst/>
          </a:prstGeom>
          <a:solidFill>
            <a:srgbClr val="FFB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368800" y="1298850"/>
            <a:ext cx="4387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Üçten sadece </a:t>
            </a:r>
            <a:r>
              <a:rPr lang="en" sz="2300" b="1">
                <a:latin typeface="Poppins"/>
                <a:ea typeface="Poppins"/>
                <a:cs typeface="Poppins"/>
                <a:sym typeface="Poppins"/>
              </a:rPr>
              <a:t>ikisi</a:t>
            </a: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 olabilir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91" name="Google Shape;4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18792" y="1176183"/>
            <a:ext cx="84492" cy="309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0"/>
          <p:cNvSpPr/>
          <p:nvPr/>
        </p:nvSpPr>
        <p:spPr>
          <a:xfrm>
            <a:off x="6350999" y="2539324"/>
            <a:ext cx="377100" cy="373200"/>
          </a:xfrm>
          <a:prstGeom prst="ellipse">
            <a:avLst/>
          </a:prstGeom>
          <a:noFill/>
          <a:ln w="152400" cap="flat" cmpd="sng">
            <a:solidFill>
              <a:srgbClr val="FECB33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41"/>
          <p:cNvCxnSpPr>
            <a:stCxn id="498" idx="6"/>
            <a:endCxn id="499" idx="2"/>
          </p:cNvCxnSpPr>
          <p:nvPr/>
        </p:nvCxnSpPr>
        <p:spPr>
          <a:xfrm>
            <a:off x="425763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1"/>
          <p:cNvCxnSpPr>
            <a:stCxn id="498" idx="4"/>
            <a:endCxn id="501" idx="0"/>
          </p:cNvCxnSpPr>
          <p:nvPr/>
        </p:nvCxnSpPr>
        <p:spPr>
          <a:xfrm>
            <a:off x="40191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41"/>
          <p:cNvCxnSpPr>
            <a:stCxn id="501" idx="6"/>
            <a:endCxn id="503" idx="2"/>
          </p:cNvCxnSpPr>
          <p:nvPr/>
        </p:nvCxnSpPr>
        <p:spPr>
          <a:xfrm>
            <a:off x="425763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41"/>
          <p:cNvCxnSpPr>
            <a:stCxn id="499" idx="4"/>
            <a:endCxn id="503" idx="0"/>
          </p:cNvCxnSpPr>
          <p:nvPr/>
        </p:nvCxnSpPr>
        <p:spPr>
          <a:xfrm>
            <a:off x="48974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41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hepsine sahip olamıyoruz?</a:t>
            </a:r>
            <a:endParaRPr/>
          </a:p>
        </p:txBody>
      </p:sp>
      <p:sp>
        <p:nvSpPr>
          <p:cNvPr id="507" name="Google Shape;507;p41"/>
          <p:cNvSpPr/>
          <p:nvPr/>
        </p:nvSpPr>
        <p:spPr>
          <a:xfrm>
            <a:off x="329338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8" name="Google Shape;498;p41"/>
          <p:cNvSpPr/>
          <p:nvPr/>
        </p:nvSpPr>
        <p:spPr>
          <a:xfrm>
            <a:off x="37806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46589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37806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46589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08" name="Google Shape;508;p41"/>
          <p:cNvCxnSpPr/>
          <p:nvPr/>
        </p:nvCxnSpPr>
        <p:spPr>
          <a:xfrm>
            <a:off x="324482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42"/>
          <p:cNvCxnSpPr>
            <a:stCxn id="514" idx="6"/>
            <a:endCxn id="515" idx="2"/>
          </p:cNvCxnSpPr>
          <p:nvPr/>
        </p:nvCxnSpPr>
        <p:spPr>
          <a:xfrm>
            <a:off x="425763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2"/>
          <p:cNvCxnSpPr>
            <a:stCxn id="514" idx="4"/>
            <a:endCxn id="517" idx="0"/>
          </p:cNvCxnSpPr>
          <p:nvPr/>
        </p:nvCxnSpPr>
        <p:spPr>
          <a:xfrm>
            <a:off x="40191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2"/>
          <p:cNvCxnSpPr>
            <a:stCxn id="517" idx="6"/>
            <a:endCxn id="519" idx="2"/>
          </p:cNvCxnSpPr>
          <p:nvPr/>
        </p:nvCxnSpPr>
        <p:spPr>
          <a:xfrm>
            <a:off x="425763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42"/>
          <p:cNvCxnSpPr>
            <a:stCxn id="515" idx="4"/>
            <a:endCxn id="519" idx="0"/>
          </p:cNvCxnSpPr>
          <p:nvPr/>
        </p:nvCxnSpPr>
        <p:spPr>
          <a:xfrm>
            <a:off x="48974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Neden hepsine sahip olamıyoruz?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329338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4" name="Google Shape;514;p42"/>
          <p:cNvSpPr/>
          <p:nvPr/>
        </p:nvSpPr>
        <p:spPr>
          <a:xfrm>
            <a:off x="37806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46589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37806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46589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24" name="Google Shape;524;p42"/>
          <p:cNvCxnSpPr/>
          <p:nvPr/>
        </p:nvCxnSpPr>
        <p:spPr>
          <a:xfrm>
            <a:off x="324482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584300" y="525150"/>
            <a:ext cx="50940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 (DAĞITIK SİSTEMLER)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3"/>
          <p:cNvCxnSpPr>
            <a:stCxn id="530" idx="6"/>
            <a:endCxn id="531" idx="2"/>
          </p:cNvCxnSpPr>
          <p:nvPr/>
        </p:nvCxnSpPr>
        <p:spPr>
          <a:xfrm>
            <a:off x="425763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43"/>
          <p:cNvCxnSpPr>
            <a:stCxn id="530" idx="4"/>
            <a:endCxn id="533" idx="0"/>
          </p:cNvCxnSpPr>
          <p:nvPr/>
        </p:nvCxnSpPr>
        <p:spPr>
          <a:xfrm>
            <a:off x="40191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43"/>
          <p:cNvCxnSpPr>
            <a:stCxn id="533" idx="6"/>
            <a:endCxn id="535" idx="2"/>
          </p:cNvCxnSpPr>
          <p:nvPr/>
        </p:nvCxnSpPr>
        <p:spPr>
          <a:xfrm>
            <a:off x="425763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3"/>
          <p:cNvCxnSpPr>
            <a:stCxn id="531" idx="4"/>
            <a:endCxn id="535" idx="0"/>
          </p:cNvCxnSpPr>
          <p:nvPr/>
        </p:nvCxnSpPr>
        <p:spPr>
          <a:xfrm>
            <a:off x="48974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3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Neden hepsine sahip olamıyoruz?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3"/>
          <p:cNvSpPr/>
          <p:nvPr/>
        </p:nvSpPr>
        <p:spPr>
          <a:xfrm>
            <a:off x="329338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0" name="Google Shape;530;p43"/>
          <p:cNvSpPr/>
          <p:nvPr/>
        </p:nvSpPr>
        <p:spPr>
          <a:xfrm>
            <a:off x="37806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43"/>
          <p:cNvSpPr/>
          <p:nvPr/>
        </p:nvSpPr>
        <p:spPr>
          <a:xfrm>
            <a:off x="46589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37806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46589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40" name="Google Shape;540;p43"/>
          <p:cNvCxnSpPr/>
          <p:nvPr/>
        </p:nvCxnSpPr>
        <p:spPr>
          <a:xfrm>
            <a:off x="324482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41" name="Google Shape;541;p43"/>
          <p:cNvCxnSpPr>
            <a:stCxn id="531" idx="7"/>
          </p:cNvCxnSpPr>
          <p:nvPr/>
        </p:nvCxnSpPr>
        <p:spPr>
          <a:xfrm rot="10800000" flipH="1">
            <a:off x="5066081" y="1593118"/>
            <a:ext cx="649200" cy="1124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44"/>
          <p:cNvCxnSpPr>
            <a:stCxn id="547" idx="6"/>
            <a:endCxn id="548" idx="2"/>
          </p:cNvCxnSpPr>
          <p:nvPr/>
        </p:nvCxnSpPr>
        <p:spPr>
          <a:xfrm>
            <a:off x="425763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44"/>
          <p:cNvCxnSpPr>
            <a:stCxn id="547" idx="4"/>
            <a:endCxn id="550" idx="0"/>
          </p:cNvCxnSpPr>
          <p:nvPr/>
        </p:nvCxnSpPr>
        <p:spPr>
          <a:xfrm>
            <a:off x="40191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4"/>
          <p:cNvCxnSpPr>
            <a:stCxn id="550" idx="6"/>
            <a:endCxn id="552" idx="2"/>
          </p:cNvCxnSpPr>
          <p:nvPr/>
        </p:nvCxnSpPr>
        <p:spPr>
          <a:xfrm>
            <a:off x="425763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44"/>
          <p:cNvCxnSpPr>
            <a:stCxn id="548" idx="4"/>
            <a:endCxn id="552" idx="0"/>
          </p:cNvCxnSpPr>
          <p:nvPr/>
        </p:nvCxnSpPr>
        <p:spPr>
          <a:xfrm>
            <a:off x="48974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44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55" name="Google Shape;555;p44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can’t we have them all?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329338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7" name="Google Shape;547;p44"/>
          <p:cNvSpPr/>
          <p:nvPr/>
        </p:nvSpPr>
        <p:spPr>
          <a:xfrm>
            <a:off x="37806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46589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37806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46589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57" name="Google Shape;557;p44"/>
          <p:cNvCxnSpPr/>
          <p:nvPr/>
        </p:nvCxnSpPr>
        <p:spPr>
          <a:xfrm>
            <a:off x="324482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58" name="Google Shape;558;p44"/>
          <p:cNvCxnSpPr>
            <a:stCxn id="548" idx="7"/>
          </p:cNvCxnSpPr>
          <p:nvPr/>
        </p:nvCxnSpPr>
        <p:spPr>
          <a:xfrm rot="10800000" flipH="1">
            <a:off x="5066081" y="1593118"/>
            <a:ext cx="649200" cy="1124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44"/>
          <p:cNvSpPr/>
          <p:nvPr/>
        </p:nvSpPr>
        <p:spPr>
          <a:xfrm>
            <a:off x="4239750" y="1800587"/>
            <a:ext cx="605692" cy="2787081"/>
          </a:xfrm>
          <a:custGeom>
            <a:avLst/>
            <a:gdLst/>
            <a:ahLst/>
            <a:cxnLst/>
            <a:rect l="l" t="t" r="r" b="b"/>
            <a:pathLst>
              <a:path w="13705" h="63049" extrusionOk="0">
                <a:moveTo>
                  <a:pt x="6239" y="0"/>
                </a:moveTo>
                <a:cubicBezTo>
                  <a:pt x="1968" y="4271"/>
                  <a:pt x="-2090" y="12397"/>
                  <a:pt x="1261" y="17422"/>
                </a:cubicBezTo>
                <a:cubicBezTo>
                  <a:pt x="3603" y="20934"/>
                  <a:pt x="7204" y="24042"/>
                  <a:pt x="7898" y="28206"/>
                </a:cubicBezTo>
                <a:cubicBezTo>
                  <a:pt x="9234" y="36229"/>
                  <a:pt x="-1541" y="43545"/>
                  <a:pt x="432" y="51435"/>
                </a:cubicBezTo>
                <a:cubicBezTo>
                  <a:pt x="1858" y="57138"/>
                  <a:pt x="8446" y="60421"/>
                  <a:pt x="13705" y="63049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60" name="Google Shape;560;p44"/>
          <p:cNvSpPr txBox="1"/>
          <p:nvPr/>
        </p:nvSpPr>
        <p:spPr>
          <a:xfrm>
            <a:off x="2702850" y="1074800"/>
            <a:ext cx="3738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IMPOSSIBLE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5" name="Google Shape;565;p45"/>
          <p:cNvCxnSpPr>
            <a:stCxn id="566" idx="6"/>
            <a:endCxn id="567" idx="2"/>
          </p:cNvCxnSpPr>
          <p:nvPr/>
        </p:nvCxnSpPr>
        <p:spPr>
          <a:xfrm>
            <a:off x="425763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5"/>
          <p:cNvCxnSpPr>
            <a:stCxn id="566" idx="4"/>
            <a:endCxn id="569" idx="0"/>
          </p:cNvCxnSpPr>
          <p:nvPr/>
        </p:nvCxnSpPr>
        <p:spPr>
          <a:xfrm>
            <a:off x="40191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45"/>
          <p:cNvCxnSpPr>
            <a:stCxn id="569" idx="6"/>
            <a:endCxn id="571" idx="2"/>
          </p:cNvCxnSpPr>
          <p:nvPr/>
        </p:nvCxnSpPr>
        <p:spPr>
          <a:xfrm>
            <a:off x="425763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5"/>
          <p:cNvCxnSpPr>
            <a:stCxn id="567" idx="4"/>
            <a:endCxn id="571" idx="0"/>
          </p:cNvCxnSpPr>
          <p:nvPr/>
        </p:nvCxnSpPr>
        <p:spPr>
          <a:xfrm>
            <a:off x="489743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74" name="Google Shape;574;p45"/>
          <p:cNvSpPr/>
          <p:nvPr/>
        </p:nvSpPr>
        <p:spPr>
          <a:xfrm>
            <a:off x="329338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6" name="Google Shape;566;p45"/>
          <p:cNvSpPr/>
          <p:nvPr/>
        </p:nvSpPr>
        <p:spPr>
          <a:xfrm>
            <a:off x="37806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465893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7806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465893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75" name="Google Shape;575;p45"/>
          <p:cNvCxnSpPr/>
          <p:nvPr/>
        </p:nvCxnSpPr>
        <p:spPr>
          <a:xfrm>
            <a:off x="324482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76" name="Google Shape;576;p45"/>
          <p:cNvCxnSpPr>
            <a:stCxn id="567" idx="7"/>
          </p:cNvCxnSpPr>
          <p:nvPr/>
        </p:nvCxnSpPr>
        <p:spPr>
          <a:xfrm rot="10800000" flipH="1">
            <a:off x="5066081" y="1593118"/>
            <a:ext cx="649200" cy="1124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" name="Google Shape;577;p45"/>
          <p:cNvSpPr/>
          <p:nvPr/>
        </p:nvSpPr>
        <p:spPr>
          <a:xfrm>
            <a:off x="4239750" y="1800587"/>
            <a:ext cx="605692" cy="2787081"/>
          </a:xfrm>
          <a:custGeom>
            <a:avLst/>
            <a:gdLst/>
            <a:ahLst/>
            <a:cxnLst/>
            <a:rect l="l" t="t" r="r" b="b"/>
            <a:pathLst>
              <a:path w="13705" h="63049" extrusionOk="0">
                <a:moveTo>
                  <a:pt x="6239" y="0"/>
                </a:moveTo>
                <a:cubicBezTo>
                  <a:pt x="1968" y="4271"/>
                  <a:pt x="-2090" y="12397"/>
                  <a:pt x="1261" y="17422"/>
                </a:cubicBezTo>
                <a:cubicBezTo>
                  <a:pt x="3603" y="20934"/>
                  <a:pt x="7204" y="24042"/>
                  <a:pt x="7898" y="28206"/>
                </a:cubicBezTo>
                <a:cubicBezTo>
                  <a:pt x="9234" y="36229"/>
                  <a:pt x="-1541" y="43545"/>
                  <a:pt x="432" y="51435"/>
                </a:cubicBezTo>
                <a:cubicBezTo>
                  <a:pt x="1858" y="57138"/>
                  <a:pt x="8446" y="60421"/>
                  <a:pt x="13705" y="63049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78" name="Google Shape;578;p45"/>
          <p:cNvSpPr txBox="1"/>
          <p:nvPr/>
        </p:nvSpPr>
        <p:spPr>
          <a:xfrm>
            <a:off x="3058825" y="1042350"/>
            <a:ext cx="28056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5"/>
          <p:cNvSpPr txBox="1"/>
          <p:nvPr/>
        </p:nvSpPr>
        <p:spPr>
          <a:xfrm>
            <a:off x="2702850" y="693800"/>
            <a:ext cx="3738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Consistent + Available </a:t>
            </a:r>
            <a:b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= Not Partition Tolerant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46"/>
          <p:cNvCxnSpPr>
            <a:stCxn id="585" idx="6"/>
            <a:endCxn id="586" idx="2"/>
          </p:cNvCxnSpPr>
          <p:nvPr/>
        </p:nvCxnSpPr>
        <p:spPr>
          <a:xfrm>
            <a:off x="2484686" y="28861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46"/>
          <p:cNvCxnSpPr>
            <a:stCxn id="585" idx="4"/>
            <a:endCxn id="588" idx="0"/>
          </p:cNvCxnSpPr>
          <p:nvPr/>
        </p:nvCxnSpPr>
        <p:spPr>
          <a:xfrm>
            <a:off x="224618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46"/>
          <p:cNvCxnSpPr>
            <a:stCxn id="588" idx="6"/>
            <a:endCxn id="590" idx="2"/>
          </p:cNvCxnSpPr>
          <p:nvPr/>
        </p:nvCxnSpPr>
        <p:spPr>
          <a:xfrm>
            <a:off x="2484686" y="350206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6"/>
          <p:cNvCxnSpPr>
            <a:stCxn id="586" idx="4"/>
            <a:endCxn id="590" idx="0"/>
          </p:cNvCxnSpPr>
          <p:nvPr/>
        </p:nvCxnSpPr>
        <p:spPr>
          <a:xfrm>
            <a:off x="3124486" y="312466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6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1520436" y="209176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5" name="Google Shape;585;p46"/>
          <p:cNvSpPr/>
          <p:nvPr/>
        </p:nvSpPr>
        <p:spPr>
          <a:xfrm>
            <a:off x="200768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2885986" y="26476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200768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2885986" y="326356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594" name="Google Shape;594;p46"/>
          <p:cNvCxnSpPr/>
          <p:nvPr/>
        </p:nvCxnSpPr>
        <p:spPr>
          <a:xfrm>
            <a:off x="1471875" y="166862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95" name="Google Shape;595;p46"/>
          <p:cNvCxnSpPr>
            <a:stCxn id="586" idx="7"/>
          </p:cNvCxnSpPr>
          <p:nvPr/>
        </p:nvCxnSpPr>
        <p:spPr>
          <a:xfrm rot="10800000" flipH="1">
            <a:off x="3293131" y="1593118"/>
            <a:ext cx="649200" cy="11244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46"/>
          <p:cNvSpPr/>
          <p:nvPr/>
        </p:nvSpPr>
        <p:spPr>
          <a:xfrm>
            <a:off x="2466800" y="1800587"/>
            <a:ext cx="605692" cy="2787081"/>
          </a:xfrm>
          <a:custGeom>
            <a:avLst/>
            <a:gdLst/>
            <a:ahLst/>
            <a:cxnLst/>
            <a:rect l="l" t="t" r="r" b="b"/>
            <a:pathLst>
              <a:path w="13705" h="63049" extrusionOk="0">
                <a:moveTo>
                  <a:pt x="6239" y="0"/>
                </a:moveTo>
                <a:cubicBezTo>
                  <a:pt x="1968" y="4271"/>
                  <a:pt x="-2090" y="12397"/>
                  <a:pt x="1261" y="17422"/>
                </a:cubicBezTo>
                <a:cubicBezTo>
                  <a:pt x="3603" y="20934"/>
                  <a:pt x="7204" y="24042"/>
                  <a:pt x="7898" y="28206"/>
                </a:cubicBezTo>
                <a:cubicBezTo>
                  <a:pt x="9234" y="36229"/>
                  <a:pt x="-1541" y="43545"/>
                  <a:pt x="432" y="51435"/>
                </a:cubicBezTo>
                <a:cubicBezTo>
                  <a:pt x="1858" y="57138"/>
                  <a:pt x="8446" y="60421"/>
                  <a:pt x="13705" y="63049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97" name="Google Shape;597;p46"/>
          <p:cNvSpPr txBox="1"/>
          <p:nvPr/>
        </p:nvSpPr>
        <p:spPr>
          <a:xfrm>
            <a:off x="1285875" y="1042350"/>
            <a:ext cx="28056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 txBox="1"/>
          <p:nvPr/>
        </p:nvSpPr>
        <p:spPr>
          <a:xfrm>
            <a:off x="953000" y="649375"/>
            <a:ext cx="3633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Partition Tolerant + Available </a:t>
            </a:r>
            <a:b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= Not Consistent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599" name="Google Shape;599;p46"/>
          <p:cNvCxnSpPr>
            <a:stCxn id="600" idx="6"/>
            <a:endCxn id="601" idx="2"/>
          </p:cNvCxnSpPr>
          <p:nvPr/>
        </p:nvCxnSpPr>
        <p:spPr>
          <a:xfrm>
            <a:off x="6212211" y="291861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46"/>
          <p:cNvCxnSpPr>
            <a:stCxn id="600" idx="4"/>
            <a:endCxn id="603" idx="0"/>
          </p:cNvCxnSpPr>
          <p:nvPr/>
        </p:nvCxnSpPr>
        <p:spPr>
          <a:xfrm>
            <a:off x="5973711" y="315711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6"/>
          <p:cNvCxnSpPr>
            <a:stCxn id="603" idx="6"/>
            <a:endCxn id="605" idx="2"/>
          </p:cNvCxnSpPr>
          <p:nvPr/>
        </p:nvCxnSpPr>
        <p:spPr>
          <a:xfrm>
            <a:off x="6212211" y="3534513"/>
            <a:ext cx="40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6"/>
          <p:cNvCxnSpPr>
            <a:stCxn id="601" idx="4"/>
            <a:endCxn id="605" idx="0"/>
          </p:cNvCxnSpPr>
          <p:nvPr/>
        </p:nvCxnSpPr>
        <p:spPr>
          <a:xfrm>
            <a:off x="6852011" y="3157113"/>
            <a:ext cx="0" cy="13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6"/>
          <p:cNvSpPr/>
          <p:nvPr/>
        </p:nvSpPr>
        <p:spPr>
          <a:xfrm>
            <a:off x="5247961" y="2124213"/>
            <a:ext cx="2237400" cy="2123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00" name="Google Shape;600;p46"/>
          <p:cNvSpPr/>
          <p:nvPr/>
        </p:nvSpPr>
        <p:spPr>
          <a:xfrm>
            <a:off x="5735211" y="268011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1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613511" y="268011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5735211" y="329601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3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6613511" y="3296013"/>
            <a:ext cx="477000" cy="477000"/>
          </a:xfrm>
          <a:prstGeom prst="ellipse">
            <a:avLst/>
          </a:prstGeom>
          <a:solidFill>
            <a:srgbClr val="F3F3F3"/>
          </a:solidFill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cxnSp>
        <p:nvCxnSpPr>
          <p:cNvPr id="608" name="Google Shape;608;p46"/>
          <p:cNvCxnSpPr/>
          <p:nvPr/>
        </p:nvCxnSpPr>
        <p:spPr>
          <a:xfrm>
            <a:off x="5199400" y="1701075"/>
            <a:ext cx="605700" cy="1048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6194325" y="1833037"/>
            <a:ext cx="605692" cy="2787081"/>
          </a:xfrm>
          <a:custGeom>
            <a:avLst/>
            <a:gdLst/>
            <a:ahLst/>
            <a:cxnLst/>
            <a:rect l="l" t="t" r="r" b="b"/>
            <a:pathLst>
              <a:path w="13705" h="63049" extrusionOk="0">
                <a:moveTo>
                  <a:pt x="6239" y="0"/>
                </a:moveTo>
                <a:cubicBezTo>
                  <a:pt x="1968" y="4271"/>
                  <a:pt x="-2090" y="12397"/>
                  <a:pt x="1261" y="17422"/>
                </a:cubicBezTo>
                <a:cubicBezTo>
                  <a:pt x="3603" y="20934"/>
                  <a:pt x="7204" y="24042"/>
                  <a:pt x="7898" y="28206"/>
                </a:cubicBezTo>
                <a:cubicBezTo>
                  <a:pt x="9234" y="36229"/>
                  <a:pt x="-1541" y="43545"/>
                  <a:pt x="432" y="51435"/>
                </a:cubicBezTo>
                <a:cubicBezTo>
                  <a:pt x="1858" y="57138"/>
                  <a:pt x="8446" y="60421"/>
                  <a:pt x="13705" y="63049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10" name="Google Shape;610;p46"/>
          <p:cNvSpPr txBox="1"/>
          <p:nvPr/>
        </p:nvSpPr>
        <p:spPr>
          <a:xfrm>
            <a:off x="5013400" y="1074800"/>
            <a:ext cx="28056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 txBox="1"/>
          <p:nvPr/>
        </p:nvSpPr>
        <p:spPr>
          <a:xfrm>
            <a:off x="4433925" y="657625"/>
            <a:ext cx="4126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Partition Tolerant + Consistent </a:t>
            </a:r>
            <a:b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800">
                <a:latin typeface="Poppins Medium"/>
                <a:ea typeface="Poppins Medium"/>
                <a:cs typeface="Poppins Medium"/>
                <a:sym typeface="Poppins Medium"/>
              </a:rPr>
              <a:t>= Not Available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12" name="Google Shape;612;p46"/>
          <p:cNvCxnSpPr>
            <a:endCxn id="613" idx="2"/>
          </p:cNvCxnSpPr>
          <p:nvPr/>
        </p:nvCxnSpPr>
        <p:spPr>
          <a:xfrm rot="10800000" flipH="1">
            <a:off x="7020974" y="2010025"/>
            <a:ext cx="659400" cy="8385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dot"/>
            <a:round/>
            <a:headEnd type="triangle" w="med" len="med"/>
            <a:tailEnd type="none" w="med" len="med"/>
          </a:ln>
        </p:spPr>
      </p:cxnSp>
      <p:sp>
        <p:nvSpPr>
          <p:cNvPr id="613" name="Google Shape;613;p46"/>
          <p:cNvSpPr txBox="1"/>
          <p:nvPr/>
        </p:nvSpPr>
        <p:spPr>
          <a:xfrm>
            <a:off x="7431674" y="1346125"/>
            <a:ext cx="4974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?</a:t>
            </a:r>
            <a:endParaRPr sz="4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619" name="Google Shape;619;p47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620" name="Google Shape;620;p47"/>
          <p:cNvSpPr txBox="1">
            <a:spLocks noGrp="1"/>
          </p:cNvSpPr>
          <p:nvPr>
            <p:ph type="body" idx="1"/>
          </p:nvPr>
        </p:nvSpPr>
        <p:spPr>
          <a:xfrm>
            <a:off x="311700" y="1331825"/>
            <a:ext cx="4203600" cy="23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i="1"/>
              <a:t>Bölme Toleransı neredeyse her sistem için verilmiştir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Tradeoff C ve A arasındadır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 Teoremi genellikle çok ileri götürülür, iyi anlaşılmadığı takdirde yanıltıcıdır.</a:t>
            </a:r>
            <a:endParaRPr/>
          </a:p>
        </p:txBody>
      </p:sp>
      <p:pic>
        <p:nvPicPr>
          <p:cNvPr id="621" name="Google Shape;6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75" y="691650"/>
            <a:ext cx="4387648" cy="3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 txBox="1">
            <a:spLocks noGrp="1"/>
          </p:cNvSpPr>
          <p:nvPr>
            <p:ph type="title"/>
          </p:nvPr>
        </p:nvSpPr>
        <p:spPr>
          <a:xfrm>
            <a:off x="584300" y="1582000"/>
            <a:ext cx="56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OY TEMELLİ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CONSENSUS</a:t>
            </a:r>
            <a:endParaRPr sz="5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9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49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49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PAXOS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5" name="Google Shape;6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944" y="1096823"/>
            <a:ext cx="5145910" cy="294985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9"/>
          <p:cNvSpPr txBox="1"/>
          <p:nvPr/>
        </p:nvSpPr>
        <p:spPr>
          <a:xfrm>
            <a:off x="3580903" y="4062328"/>
            <a:ext cx="48753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http://www.hikingbikingadventures.com/biking-adventures/bicycling-europe-2/bicycling-greece/bicycling-paxos-island/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4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49"/>
          <p:cNvSpPr txBox="1"/>
          <p:nvPr/>
        </p:nvSpPr>
        <p:spPr>
          <a:xfrm>
            <a:off x="639945" y="1683605"/>
            <a:ext cx="2509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Paxos bir Yunan adası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49"/>
          <p:cNvSpPr txBox="1"/>
          <p:nvPr/>
        </p:nvSpPr>
        <p:spPr>
          <a:xfrm>
            <a:off x="639945" y="2348658"/>
            <a:ext cx="2509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Aynı zamanda . . 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49"/>
          <p:cNvSpPr txBox="1"/>
          <p:nvPr/>
        </p:nvSpPr>
        <p:spPr>
          <a:xfrm>
            <a:off x="639945" y="3013706"/>
            <a:ext cx="25092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 CONSENSUS ALGORITHM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PAXOS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TERMINOLOGY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783973" y="1337883"/>
            <a:ext cx="7769400" cy="29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Paxon Parlamentosu'nda...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Teklif veren: yasa koyucu, bir vatandaşın talebini savunur, protokolü ilerletir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Kabul eden: yasa koyucu, seçmen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Öğrenen: vatandaşlar için sonucu hatırlar ve uygular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Yeterli çoğunluk: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Kabul Edenlerin herhangi bir çoğunluğu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2032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Yeterli çoğunluğun örtüşmesi gerekir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7" name="Google Shape;657;p51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PAXOS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51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51"/>
          <p:cNvSpPr txBox="1"/>
          <p:nvPr/>
        </p:nvSpPr>
        <p:spPr>
          <a:xfrm>
            <a:off x="783973" y="1207969"/>
            <a:ext cx="77457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Protokol birkaç turda ilerler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her başarılı turun 2 aşaması vardır: hazırla ve kabul 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1.Vatandaşlar Teklif Sahibiyle konuşur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2. Paxon parlamentosunda: Teklif Veren, Kabul Eden ve Öğrenen tartışır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lphaL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Bir kararnamenin bir sayısı ve değeri vardır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lphaL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Kararname geçer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3) Öğrenen vatandaşlarla konuşuyor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p5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1" name="Google Shape;6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844" y="2839406"/>
            <a:ext cx="4432998" cy="5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261" y="3500695"/>
            <a:ext cx="4202668" cy="5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234" y="4062340"/>
            <a:ext cx="5423905" cy="56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2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52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PAXOS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KNOWLEDGE OF THE ANCIENTS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52"/>
          <p:cNvSpPr txBox="1"/>
          <p:nvPr/>
        </p:nvSpPr>
        <p:spPr>
          <a:xfrm>
            <a:off x="1991056" y="3696966"/>
            <a:ext cx="735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https://lamport.azurewebsites.net/pubs/lamport-paxos.pdf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674" name="Google Shape;6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9" y="1591969"/>
            <a:ext cx="8173753" cy="168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Konsensüs Çalışması?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1254575"/>
            <a:ext cx="84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Çoğunluk görüşü; Genel Anlaşma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53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53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PAXOS IN PRACTICE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2" name="Google Shape;682;p53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ASSUMPTIONS AND REAL WORLD USE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5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	EDITED: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759350" y="1309400"/>
            <a:ext cx="37764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Yalnızca arıza durdurma (Bizans arızası hariç) çalışır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Paxos'un birçok çeşidi vardır (örneğin Eşitlikçi Paxos, Bizans Paxos, vb.)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İyi performans (hızlı)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Genellikle büyük veri kümelerini çoğaltmak için kullanılır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5" name="Google Shape;6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350" y="1247075"/>
            <a:ext cx="2823488" cy="9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850" y="3173525"/>
            <a:ext cx="2059488" cy="82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950" y="2248976"/>
            <a:ext cx="2290127" cy="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925" y="1207575"/>
            <a:ext cx="1034118" cy="103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3049" y="2309250"/>
            <a:ext cx="1927110" cy="52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0462" y="2923442"/>
            <a:ext cx="1892151" cy="84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2343" y="3853725"/>
            <a:ext cx="2390153" cy="26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54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RAFT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759350" y="1309400"/>
            <a:ext cx="38622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Raft, Paxos'a alternatif olarak tasarlanmış başka bir fikir birliği mekanizmasıdır.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Paxos'tan daha anlaşılır olacak şekilde tasarlandı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 temelli yaklaşım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Uygulaması daha kolay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JP Morgan'ın Nisabı: Raff temelli fikir birliği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2" name="Google Shape;7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50" y="1233675"/>
            <a:ext cx="3809008" cy="285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5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55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p55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RAFT 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55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HOW IT WORKS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5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55"/>
          <p:cNvSpPr txBox="1"/>
          <p:nvPr/>
        </p:nvSpPr>
        <p:spPr>
          <a:xfrm>
            <a:off x="759350" y="1309400"/>
            <a:ext cx="38364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 Raft kümesinde bir ve yalnızca bir seçilmiş </a:t>
            </a: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 bulunur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Müşteri ile doğrudan iletişim kurar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Kümenin diğer sunucularında günlük çoğaltmanın yönetiminden sorumludur.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Başarısız olana veya bağlantısı kesilene kadar liderlik eder, bu durumda yeni bir lider seçilir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55"/>
          <p:cNvSpPr txBox="1"/>
          <p:nvPr/>
        </p:nvSpPr>
        <p:spPr>
          <a:xfrm>
            <a:off x="4934125" y="556275"/>
            <a:ext cx="3932100" cy="3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 Seçimi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Lider, çevrimiçi olduğunu söyleyerek diğer düğümlere "kalp atışı" gönderir</a:t>
            </a:r>
            <a:endParaRPr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Diğer düğümler artık "kalp atışı" almıyorsa, bir seçim döngüsü başlatırlar (rastgele bir dahili zamanlayıcı)</a:t>
            </a:r>
            <a:endParaRPr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Zaman aşımına uğrayan ilk aday yeni lider</a:t>
            </a:r>
            <a:endParaRPr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Günlük Çoğaltma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 müşteri talebini kabul eder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Lider, diğer tüm düğümlerin bu isteği takip etmesini sağlar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6"/>
          <p:cNvSpPr txBox="1">
            <a:spLocks noGrp="1"/>
          </p:cNvSpPr>
          <p:nvPr>
            <p:ph type="title"/>
          </p:nvPr>
        </p:nvSpPr>
        <p:spPr>
          <a:xfrm>
            <a:off x="584300" y="972400"/>
            <a:ext cx="56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BYZANTINE FAULT TOLERANCE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89" y="806000"/>
            <a:ext cx="8067549" cy="29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Byzantine Fault Tolerance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8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30" name="Google Shape;730;p58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0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 general ve teğmenleri bir şehre saldırmayı planlıyor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Generalin saldırı/geri çekilme emri vermesini bekliyorlar ama kimseye güvenemiyorlar - ne generale ne de birbirlerine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 nedenle, general bir emir vermeli ve teğmenler dürüst bir fikir birliğine varmak için emri aralarında paylaşacaklar.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Burada, fikir birliğimiz şu durumlarda doğrudur: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Tüm sadık teğmenler aynı emre itaat ederler.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General sadık ise, tüm sadık teğmenler generalin kendilerine gönderdiği emre uyarlar.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Byzantine Fault Tolerance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1/3 Darboğaz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365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 iki durumda da, Teğmen 1 aynı çelişkili mesajları alır - kimin kötü niyetli olduğunu anlamanın bir yolu yoktur.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Bunu genelleyebiliriz: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Hainler &gt;= 1/3  ise çözüm yoktur.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38" name="Google Shape;7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324" y="35901"/>
            <a:ext cx="4702126" cy="49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Byzantine Fault Tolerance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0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to Blockchain</a:t>
            </a:r>
            <a:endParaRPr/>
          </a:p>
        </p:txBody>
      </p:sp>
      <p:sp>
        <p:nvSpPr>
          <p:cNvPr id="745" name="Google Shape;745;p60"/>
          <p:cNvSpPr txBox="1"/>
          <p:nvPr/>
        </p:nvSpPr>
        <p:spPr>
          <a:xfrm>
            <a:off x="1161300" y="181805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Generaller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6" name="Google Shape;746;p60"/>
          <p:cNvSpPr txBox="1"/>
          <p:nvPr/>
        </p:nvSpPr>
        <p:spPr>
          <a:xfrm>
            <a:off x="1161300" y="2310725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hain generaller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60"/>
          <p:cNvSpPr txBox="1"/>
          <p:nvPr/>
        </p:nvSpPr>
        <p:spPr>
          <a:xfrm>
            <a:off x="1161300" y="280340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coğrafi mesafe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4715348" y="1743588"/>
            <a:ext cx="2821500" cy="32100"/>
          </a:xfrm>
          <a:prstGeom prst="rect">
            <a:avLst/>
          </a:prstGeom>
          <a:solidFill>
            <a:srgbClr val="EAA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49" name="Google Shape;749;p60"/>
          <p:cNvSpPr txBox="1"/>
          <p:nvPr/>
        </p:nvSpPr>
        <p:spPr>
          <a:xfrm>
            <a:off x="4655975" y="181805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Düğümler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0" name="Google Shape;750;p60"/>
          <p:cNvSpPr txBox="1"/>
          <p:nvPr/>
        </p:nvSpPr>
        <p:spPr>
          <a:xfrm>
            <a:off x="4655975" y="2310725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Hatalı veya kötü niyetli (Bizans) düğümler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1" name="Google Shape;751;p60"/>
          <p:cNvSpPr txBox="1"/>
          <p:nvPr/>
        </p:nvSpPr>
        <p:spPr>
          <a:xfrm>
            <a:off x="4655975" y="280340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Dağıtık ağ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2" name="Google Shape;752;p60"/>
          <p:cNvSpPr/>
          <p:nvPr/>
        </p:nvSpPr>
        <p:spPr>
          <a:xfrm>
            <a:off x="1210148" y="1743588"/>
            <a:ext cx="2821500" cy="32100"/>
          </a:xfrm>
          <a:prstGeom prst="rect">
            <a:avLst/>
          </a:prstGeom>
          <a:solidFill>
            <a:srgbClr val="FFB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753" name="Google Shape;753;p60"/>
          <p:cNvSpPr txBox="1"/>
          <p:nvPr/>
        </p:nvSpPr>
        <p:spPr>
          <a:xfrm>
            <a:off x="1133175" y="1174000"/>
            <a:ext cx="30459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Byzantine Generals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4" name="Google Shape;754;p60"/>
          <p:cNvSpPr txBox="1"/>
          <p:nvPr/>
        </p:nvSpPr>
        <p:spPr>
          <a:xfrm>
            <a:off x="4627838" y="1173988"/>
            <a:ext cx="2898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oppins Medium"/>
                <a:ea typeface="Poppins Medium"/>
                <a:cs typeface="Poppins Medium"/>
                <a:sym typeface="Poppins Medium"/>
              </a:rPr>
              <a:t>The Blockchain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>
            <a:off x="1161300" y="326060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Saldırın veya geri çekilin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p60"/>
          <p:cNvSpPr txBox="1"/>
          <p:nvPr/>
        </p:nvSpPr>
        <p:spPr>
          <a:xfrm>
            <a:off x="4655975" y="3260600"/>
            <a:ext cx="28215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Tarih üzerinde fikir birliği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(ör. işlem günlüğü)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n"/>
              <a:t>Kimin hangi sonucu kabul ettiğinden emin olmanın hiçbir yolu yok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n"/>
              <a:t>Yani, temelde herkesin bir mesaj paylaşmak istediklerinde PoW'u çözmesini sağlıyoruz.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</a:pPr>
            <a:r>
              <a:rPr lang="en"/>
              <a:t>General bir bloğa düzen verir, bunun için PoW'u çözer ve diğer teğmenlere yayın yapar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</a:pPr>
            <a:r>
              <a:rPr lang="en"/>
              <a:t>Kendinizden daha uzun bir yayın zinciri aldığınızda, onu benimsersiniz, başka bir blok/çözme PoW ekler ve yeniden yayınlarsınız.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</a:pPr>
            <a:r>
              <a:rPr lang="en"/>
              <a:t>2 saatin sonunda herkes zincirinin ilk bloğundaki emre uyar.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Byzantine Fault Tolerance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Olasılıksal Bir Çözüm Olarak PoW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2"/>
          <p:cNvSpPr txBox="1">
            <a:spLocks noGrp="1"/>
          </p:cNvSpPr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NAKAMOTO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Consensus?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Çoğunluk görüşü; Genel Anlaşma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154750" y="2806800"/>
            <a:ext cx="530400" cy="525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302107" y="2947256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247361" y="3344011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🍕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604799" y="2493113"/>
            <a:ext cx="1471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Lunchtime!!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2603891" y="2854875"/>
            <a:ext cx="456300" cy="24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3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63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GENERALIZATION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63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NAKAMOTO CONSENSUS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p6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p63"/>
          <p:cNvSpPr txBox="1">
            <a:spLocks noGrp="1"/>
          </p:cNvSpPr>
          <p:nvPr>
            <p:ph type="body" idx="1"/>
          </p:nvPr>
        </p:nvSpPr>
        <p:spPr>
          <a:xfrm>
            <a:off x="392446" y="1552875"/>
            <a:ext cx="3933900" cy="27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Hızlı Tekrar: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Bir "piyango" ile lideri seçilir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Lider sonraki bloğu oluşturur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Diğerleri, zincirlerine blok ekleyerek örtük olarak oy kullanırlar.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63"/>
          <p:cNvSpPr txBox="1"/>
          <p:nvPr/>
        </p:nvSpPr>
        <p:spPr>
          <a:xfrm>
            <a:off x="4694826" y="1552875"/>
            <a:ext cx="4038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Piyango türünü belirtme: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Hangi kaynak tüketiliyor?</a:t>
            </a:r>
            <a:endParaRPr sz="18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4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p64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64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6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AYUSH AGGARWAL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64"/>
          <p:cNvSpPr txBox="1">
            <a:spLocks noGrp="1"/>
          </p:cNvSpPr>
          <p:nvPr>
            <p:ph type="body" idx="1"/>
          </p:nvPr>
        </p:nvSpPr>
        <p:spPr>
          <a:xfrm>
            <a:off x="392455" y="1552875"/>
            <a:ext cx="8540400" cy="27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Konsensüs içinde harcanabilecek diğer kaynaklar nelerdir?</a:t>
            </a: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5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65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KAYNAK HARCAMALARI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65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6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AYUSH AGGARWAL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65"/>
          <p:cNvSpPr txBox="1">
            <a:spLocks noGrp="1"/>
          </p:cNvSpPr>
          <p:nvPr>
            <p:ph type="body" idx="1"/>
          </p:nvPr>
        </p:nvSpPr>
        <p:spPr>
          <a:xfrm>
            <a:off x="392450" y="1337150"/>
            <a:ext cx="41130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Diğer bazı uygun kaynaklar nelerdir?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Para birimi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Zaman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Alan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İtibar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p65"/>
          <p:cNvSpPr txBox="1">
            <a:spLocks noGrp="1"/>
          </p:cNvSpPr>
          <p:nvPr>
            <p:ph type="body" idx="2"/>
          </p:nvPr>
        </p:nvSpPr>
        <p:spPr>
          <a:xfrm>
            <a:off x="5135750" y="1552875"/>
            <a:ext cx="3538500" cy="27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Ağın ilerlemesine katılmak için kaynakları harcıyoruz.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Tüm dürüst düğümleri harcamak ekonomik olarak mümkün değil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6"/>
          <p:cNvSpPr txBox="1">
            <a:spLocks noGrp="1"/>
          </p:cNvSpPr>
          <p:nvPr>
            <p:ph type="body" idx="1"/>
          </p:nvPr>
        </p:nvSpPr>
        <p:spPr>
          <a:xfrm>
            <a:off x="516988" y="1552866"/>
            <a:ext cx="41322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Genel bakış: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“Madenciler” yerine doğrulayıcılar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“Pay”ı kilitlemek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Tüketilen kaynak(lar):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Yerel para birimi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1651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66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66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PROOF-OF-STAKE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66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NAKAMOTO CONSENSUS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6" name="Google Shape;8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922" y="1281633"/>
            <a:ext cx="4643437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6"/>
          <p:cNvSpPr txBox="1"/>
          <p:nvPr/>
        </p:nvSpPr>
        <p:spPr>
          <a:xfrm>
            <a:off x="3954852" y="4018500"/>
            <a:ext cx="3606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Source: </a:t>
            </a:r>
            <a:r>
              <a:rPr lang="en" sz="500" u="sng">
                <a:solidFill>
                  <a:schemeClr val="hlink"/>
                </a:solidFill>
                <a:hlinkClick r:id="rId4"/>
              </a:rPr>
              <a:t>https://btcmanager.com/buterin-confirms-ethereums-proof-of-stake-75-percent-complete/</a:t>
            </a:r>
            <a:r>
              <a:rPr lang="en" sz="500"/>
              <a:t> </a:t>
            </a:r>
            <a:endParaRPr sz="500"/>
          </a:p>
        </p:txBody>
      </p:sp>
      <p:sp>
        <p:nvSpPr>
          <p:cNvPr id="808" name="Google Shape;808;p6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NADIR AKHTAR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"/>
          <p:cNvSpPr/>
          <p:nvPr/>
        </p:nvSpPr>
        <p:spPr>
          <a:xfrm>
            <a:off x="2491080" y="1006519"/>
            <a:ext cx="4185300" cy="9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7"/>
          <p:cNvSpPr/>
          <p:nvPr/>
        </p:nvSpPr>
        <p:spPr>
          <a:xfrm>
            <a:off x="2806162" y="3844058"/>
            <a:ext cx="3530400" cy="94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7"/>
          <p:cNvSpPr/>
          <p:nvPr/>
        </p:nvSpPr>
        <p:spPr>
          <a:xfrm>
            <a:off x="234755" y="2189911"/>
            <a:ext cx="4202400" cy="1365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7"/>
          <p:cNvSpPr/>
          <p:nvPr/>
        </p:nvSpPr>
        <p:spPr>
          <a:xfrm>
            <a:off x="4596700" y="2175863"/>
            <a:ext cx="4202400" cy="1365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7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FLAVORS OF PROOF-OF-STAKE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67"/>
          <p:cNvSpPr txBox="1"/>
          <p:nvPr/>
        </p:nvSpPr>
        <p:spPr>
          <a:xfrm>
            <a:off x="1097058" y="661106"/>
            <a:ext cx="6967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CHAIN AND BFT BASED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p67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p67"/>
          <p:cNvSpPr txBox="1"/>
          <p:nvPr/>
        </p:nvSpPr>
        <p:spPr>
          <a:xfrm>
            <a:off x="2491080" y="1179764"/>
            <a:ext cx="49503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Yatırım yapılan orantılı hisseye göre rastgele bir doğrulayıcı seçin</a:t>
            </a:r>
            <a:endParaRPr sz="15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67"/>
          <p:cNvSpPr txBox="1"/>
          <p:nvPr/>
        </p:nvSpPr>
        <p:spPr>
          <a:xfrm>
            <a:off x="576994" y="2400736"/>
            <a:ext cx="36063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 startAt="2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Seçilen doğrulayıcı bir blok oluşturur</a:t>
            </a: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 startAt="2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Protokol, açık bir oy kavramı olmadan devam ediyor</a:t>
            </a: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3" name="Google Shape;823;p67"/>
          <p:cNvSpPr txBox="1"/>
          <p:nvPr/>
        </p:nvSpPr>
        <p:spPr>
          <a:xfrm>
            <a:off x="4900557" y="2445619"/>
            <a:ext cx="3687000" cy="1212900"/>
          </a:xfrm>
          <a:prstGeom prst="rect">
            <a:avLst/>
          </a:prstGeom>
          <a:noFill/>
          <a:ln w="762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 startAt="2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Seçilen doğrulayıcı bir blok önerir</a:t>
            </a: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 startAt="2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⅔+ oy sağlamak veya baştan başlamak için protokol</a:t>
            </a: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p67"/>
          <p:cNvSpPr txBox="1"/>
          <p:nvPr/>
        </p:nvSpPr>
        <p:spPr>
          <a:xfrm>
            <a:off x="3016648" y="4033809"/>
            <a:ext cx="34428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84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500"/>
              <a:buFont typeface="Proxima Nova"/>
              <a:buAutoNum type="arabicPeriod" startAt="4"/>
            </a:pPr>
            <a:r>
              <a:rPr lang="en" sz="15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Seçilen doğrulayıcı blok ödülünü ve işlem ücretlerini alır.</a:t>
            </a:r>
            <a:endParaRPr sz="15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5" name="Google Shape;825;p67"/>
          <p:cNvCxnSpPr/>
          <p:nvPr/>
        </p:nvCxnSpPr>
        <p:spPr>
          <a:xfrm>
            <a:off x="5029441" y="1961259"/>
            <a:ext cx="625200" cy="20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6" name="Google Shape;826;p67"/>
          <p:cNvCxnSpPr/>
          <p:nvPr/>
        </p:nvCxnSpPr>
        <p:spPr>
          <a:xfrm flipH="1">
            <a:off x="2942795" y="1951650"/>
            <a:ext cx="951900" cy="230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67"/>
          <p:cNvCxnSpPr/>
          <p:nvPr/>
        </p:nvCxnSpPr>
        <p:spPr>
          <a:xfrm>
            <a:off x="3510033" y="3557184"/>
            <a:ext cx="548100" cy="28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8" name="Google Shape;828;p67"/>
          <p:cNvCxnSpPr/>
          <p:nvPr/>
        </p:nvCxnSpPr>
        <p:spPr>
          <a:xfrm flipH="1">
            <a:off x="4865838" y="3547575"/>
            <a:ext cx="452100" cy="28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8"/>
          <p:cNvSpPr txBox="1"/>
          <p:nvPr/>
        </p:nvSpPr>
        <p:spPr>
          <a:xfrm>
            <a:off x="7739822" y="2984344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Source: </a:t>
            </a:r>
            <a:r>
              <a:rPr lang="en" sz="500" u="sng">
                <a:solidFill>
                  <a:schemeClr val="hlink"/>
                </a:solidFill>
                <a:hlinkClick r:id="rId3"/>
              </a:rPr>
              <a:t>https://medium.com/@tokenlot/filecoin-ico-open-to-accredited-investors-only-b7937f24de44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34" name="Google Shape;834;p68"/>
          <p:cNvSpPr txBox="1">
            <a:spLocks noGrp="1"/>
          </p:cNvSpPr>
          <p:nvPr>
            <p:ph type="body" idx="1"/>
          </p:nvPr>
        </p:nvSpPr>
        <p:spPr>
          <a:xfrm>
            <a:off x="365196" y="1871681"/>
            <a:ext cx="4382100" cy="20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Genel bakış:</a:t>
            </a: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Zorluğu çözmek için disk alanı kullanın</a:t>
            </a: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Dosya depolama için de kullanılabilir</a:t>
            </a: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5" name="Google Shape;835;p68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68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PROOF-OF-SPACE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68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NAKAMOTO CONSENSUS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8" name="Google Shape;8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712" y="961795"/>
            <a:ext cx="2493169" cy="143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509" y="2578772"/>
            <a:ext cx="2493169" cy="186987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8"/>
          <p:cNvSpPr txBox="1"/>
          <p:nvPr/>
        </p:nvSpPr>
        <p:spPr>
          <a:xfrm>
            <a:off x="7739822" y="3646575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Source: </a:t>
            </a:r>
            <a:r>
              <a:rPr lang="en" sz="500" u="sng">
                <a:solidFill>
                  <a:schemeClr val="hlink"/>
                </a:solidFill>
                <a:hlinkClick r:id="rId6"/>
              </a:rPr>
              <a:t>https://bitcoinist.com/storj-new-decentralized-storage-solution/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841" name="Google Shape;84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7912" y="978544"/>
            <a:ext cx="2493168" cy="1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8"/>
          <p:cNvSpPr txBox="1"/>
          <p:nvPr/>
        </p:nvSpPr>
        <p:spPr>
          <a:xfrm>
            <a:off x="7739822" y="2337731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Source: </a:t>
            </a:r>
            <a:r>
              <a:rPr lang="en" sz="500" u="sng">
                <a:solidFill>
                  <a:schemeClr val="hlink"/>
                </a:solidFill>
                <a:hlinkClick r:id="rId8"/>
              </a:rPr>
              <a:t>https://hackernoon.com/crypto-review-siacoin-sc-b1d0f0a5c78f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43" name="Google Shape;843;p68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NADIR AKHTAR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68"/>
          <p:cNvSpPr txBox="1"/>
          <p:nvPr/>
        </p:nvSpPr>
        <p:spPr>
          <a:xfrm>
            <a:off x="1705963" y="3564713"/>
            <a:ext cx="2579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Tüketilen kaynak(lar):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Depolama alanı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1778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9"/>
          <p:cNvSpPr txBox="1">
            <a:spLocks noGrp="1"/>
          </p:cNvSpPr>
          <p:nvPr>
            <p:ph type="body" idx="1"/>
          </p:nvPr>
        </p:nvSpPr>
        <p:spPr>
          <a:xfrm>
            <a:off x="234755" y="1479684"/>
            <a:ext cx="49323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Genel bakış:</a:t>
            </a:r>
            <a:endParaRPr sz="17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Madencilik gücü yerine zaman </a:t>
            </a:r>
            <a:r>
              <a:rPr lang="tr-TR" sz="1700" dirty="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harcama</a:t>
            </a:r>
            <a:endParaRPr sz="17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Güvenilir Yürütme Ortamınızdan (TEE) rastgele bir süre beklemesini isteyin ve gerçekten o kadar zaman beklediğini onaylayın</a:t>
            </a:r>
            <a:endParaRPr sz="17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●"/>
            </a:pPr>
            <a:r>
              <a:rPr lang="en" sz="17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Beklemeyi ilk bitiren kazanır!</a:t>
            </a:r>
            <a:endParaRPr sz="17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Tüketilen kaynak(lar):</a:t>
            </a:r>
            <a:endParaRPr sz="18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Zaman</a:t>
            </a:r>
            <a:endParaRPr sz="18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p69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p69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PROOF-OF-ELAPSED-TIME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69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NAKAMOTO CONSENSUS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3" name="Google Shape;8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505" y="1267069"/>
            <a:ext cx="3660204" cy="29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69"/>
          <p:cNvSpPr txBox="1"/>
          <p:nvPr/>
        </p:nvSpPr>
        <p:spPr>
          <a:xfrm>
            <a:off x="5355460" y="3856613"/>
            <a:ext cx="41439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Source: </a:t>
            </a:r>
            <a:r>
              <a:rPr lang="en" sz="500" u="sng">
                <a:solidFill>
                  <a:schemeClr val="hlink"/>
                </a:solidFill>
                <a:hlinkClick r:id="rId4"/>
              </a:rPr>
              <a:t>https://www.altoros.com/blog/wp-content/uploads/2017/02/Hyperledger-Intel-Sawtooth-Lake-difference.jpg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55" name="Google Shape;855;p6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NADIR AKHTAR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0"/>
          <p:cNvSpPr txBox="1">
            <a:spLocks noGrp="1"/>
          </p:cNvSpPr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1"/>
          <p:cNvSpPr txBox="1">
            <a:spLocks noGrp="1"/>
          </p:cNvSpPr>
          <p:nvPr>
            <p:ph type="body" idx="1"/>
          </p:nvPr>
        </p:nvSpPr>
        <p:spPr>
          <a:xfrm>
            <a:off x="921437" y="1096641"/>
            <a:ext cx="73011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Dağıtık bir sistemde, yeter sayı, anlaşmaya varmak için yeterli olan bir dizi düğümdür.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7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71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71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>
            <a:spLocks noGrp="1"/>
          </p:cNvSpPr>
          <p:nvPr>
            <p:ph type="body" idx="1"/>
          </p:nvPr>
        </p:nvSpPr>
        <p:spPr>
          <a:xfrm>
            <a:off x="921437" y="1096641"/>
            <a:ext cx="73011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Ya yeter sayıdaki belirli düğümlere güvenmiyorsanız? Hala nasıl fikir birliğine varabiliriz?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7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72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6" name="Google Shape;876;p72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Consensus?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154750" y="2806800"/>
            <a:ext cx="530400" cy="525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028812" y="2806800"/>
            <a:ext cx="530400" cy="525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4902874" y="2806800"/>
            <a:ext cx="530400" cy="525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302107" y="2947256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176169" y="2947256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050231" y="2947256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247361" y="3344011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🍕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121423" y="3331833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995485" y="3331833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302792" y="3750057"/>
            <a:ext cx="889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3000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604799" y="2493113"/>
            <a:ext cx="1471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Lunchtime!!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>
            <a:off x="2603891" y="2854875"/>
            <a:ext cx="456300" cy="24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73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p73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73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5" name="Google Shape;885;p7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73"/>
          <p:cNvSpPr txBox="1"/>
          <p:nvPr/>
        </p:nvSpPr>
        <p:spPr>
          <a:xfrm>
            <a:off x="759352" y="1173950"/>
            <a:ext cx="40386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Yeterli çoğunluğu merkezi olmayan bir şekilde nasıl seçeriz?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Çözüm: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Çoğunluk parçaları tanıtılır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Belirli bir anlaşma düğümünü ikna edebilecek bir yetersayı alt kümesi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Bireysel düğümler, bilgi için güvendikleri diğer katılımcılara karar verir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7" name="Google Shape;887;p73"/>
          <p:cNvPicPr preferRelativeResize="0"/>
          <p:nvPr/>
        </p:nvPicPr>
        <p:blipFill rotWithShape="1">
          <a:blip r:embed="rId3">
            <a:alphaModFix/>
          </a:blip>
          <a:srcRect l="23841" t="32232" r="20442" b="31250"/>
          <a:stretch/>
        </p:blipFill>
        <p:spPr>
          <a:xfrm>
            <a:off x="5414291" y="2259300"/>
            <a:ext cx="2559788" cy="83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4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p74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4" name="Google Shape;894;p74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74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p7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74"/>
          <p:cNvSpPr txBox="1"/>
          <p:nvPr/>
        </p:nvSpPr>
        <p:spPr>
          <a:xfrm>
            <a:off x="759338" y="1173956"/>
            <a:ext cx="35595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Yeterli çoğunluğu merkezi olmayan bir şekilde nasıl seçeriz?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Çözüm: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Çoğunluk parçaları tanıtılır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Belirli bir anlaşma düğümünü ikna edebilecek bir yetersayı alt kümesi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Bireysel düğümler, bilgi için güvendikleri diğer katılımcılara karar verir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8" name="Google Shape;898;p74"/>
          <p:cNvPicPr preferRelativeResize="0"/>
          <p:nvPr/>
        </p:nvPicPr>
        <p:blipFill rotWithShape="1">
          <a:blip r:embed="rId3">
            <a:alphaModFix/>
          </a:blip>
          <a:srcRect l="23841" t="32232" r="20442" b="31250"/>
          <a:stretch/>
        </p:blipFill>
        <p:spPr>
          <a:xfrm>
            <a:off x="5414291" y="2259300"/>
            <a:ext cx="2559788" cy="838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9" name="Google Shape;899;p74"/>
          <p:cNvCxnSpPr/>
          <p:nvPr/>
        </p:nvCxnSpPr>
        <p:spPr>
          <a:xfrm flipH="1">
            <a:off x="5479266" y="2891944"/>
            <a:ext cx="654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" name="Google Shape;900;p74"/>
          <p:cNvSpPr txBox="1"/>
          <p:nvPr/>
        </p:nvSpPr>
        <p:spPr>
          <a:xfrm>
            <a:off x="4995279" y="3047306"/>
            <a:ext cx="875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this crayon is </a:t>
            </a:r>
            <a:r>
              <a:rPr lang="en" sz="11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 e d</a:t>
            </a:r>
            <a:endParaRPr sz="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5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6" name="Google Shape;906;p75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7" name="Google Shape;907;p75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75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7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0" name="Google Shape;910;p75"/>
          <p:cNvSpPr txBox="1"/>
          <p:nvPr/>
        </p:nvSpPr>
        <p:spPr>
          <a:xfrm>
            <a:off x="759338" y="1173956"/>
            <a:ext cx="35595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: How do we choose </a:t>
            </a: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quorums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 in a decentralized way?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</a:t>
            </a: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quorum slices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Subset of a </a:t>
            </a: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quorum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 that can convince one particular node of agreement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nodes decide on other participants they trust for information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1" name="Google Shape;911;p75"/>
          <p:cNvPicPr preferRelativeResize="0"/>
          <p:nvPr/>
        </p:nvPicPr>
        <p:blipFill rotWithShape="1">
          <a:blip r:embed="rId3">
            <a:alphaModFix/>
          </a:blip>
          <a:srcRect l="23841" t="32232" r="20442" b="31250"/>
          <a:stretch/>
        </p:blipFill>
        <p:spPr>
          <a:xfrm>
            <a:off x="5414291" y="2259300"/>
            <a:ext cx="2559788" cy="838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75"/>
          <p:cNvCxnSpPr/>
          <p:nvPr/>
        </p:nvCxnSpPr>
        <p:spPr>
          <a:xfrm flipH="1">
            <a:off x="7106890" y="2016450"/>
            <a:ext cx="654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75"/>
          <p:cNvSpPr txBox="1"/>
          <p:nvPr/>
        </p:nvSpPr>
        <p:spPr>
          <a:xfrm>
            <a:off x="7039439" y="1700325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actually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g r e e n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6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76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0" name="Google Shape;920;p76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76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p7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p76"/>
          <p:cNvSpPr txBox="1"/>
          <p:nvPr/>
        </p:nvSpPr>
        <p:spPr>
          <a:xfrm>
            <a:off x="759338" y="1173956"/>
            <a:ext cx="35595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Yeterli çoğunluğu merkezi olmayan bir şekilde nasıl seçeriz?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Çözüm: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Çoğunluk parçaları tanıtılır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Belirli bir anlaşma düğümünü ikna edebilecek bir yetersayı alt kümesi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Bireysel düğümler, bilgi için güvendikleri diğer katılımcılara karar verir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4" name="Google Shape;924;p76"/>
          <p:cNvPicPr preferRelativeResize="0"/>
          <p:nvPr/>
        </p:nvPicPr>
        <p:blipFill rotWithShape="1">
          <a:blip r:embed="rId3">
            <a:alphaModFix/>
          </a:blip>
          <a:srcRect l="23841" t="32232" r="20442" b="31250"/>
          <a:stretch/>
        </p:blipFill>
        <p:spPr>
          <a:xfrm>
            <a:off x="5414291" y="2259300"/>
            <a:ext cx="2559788" cy="838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76"/>
          <p:cNvCxnSpPr/>
          <p:nvPr/>
        </p:nvCxnSpPr>
        <p:spPr>
          <a:xfrm flipH="1">
            <a:off x="5479266" y="2891944"/>
            <a:ext cx="654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76"/>
          <p:cNvSpPr txBox="1"/>
          <p:nvPr/>
        </p:nvSpPr>
        <p:spPr>
          <a:xfrm>
            <a:off x="4995279" y="3047306"/>
            <a:ext cx="875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oh ok, this crayon is </a:t>
            </a:r>
            <a:b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 b="1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g r e e n</a:t>
            </a:r>
            <a:endParaRPr sz="5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77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77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77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5" name="Google Shape;935;p77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77"/>
          <p:cNvSpPr txBox="1"/>
          <p:nvPr/>
        </p:nvSpPr>
        <p:spPr>
          <a:xfrm>
            <a:off x="759338" y="1173956"/>
            <a:ext cx="35595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Yeterli çoğunluğu merkezi olmayan bir şekilde nasıl seçeriz?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Çözüm: </a:t>
            </a: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Çoğunluk parçaları tanıtılır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Belirli bir anlaşma düğümünü ikna edebilecek bir yetersayı alt kümesi</a:t>
            </a:r>
            <a:endParaRPr sz="1800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Bireysel düğümler, bilgi için güvendikleri diğer katılımcılara karar verir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 rotWithShape="1">
          <a:blip r:embed="rId3">
            <a:alphaModFix/>
          </a:blip>
          <a:srcRect l="23841" t="32232" r="20442" b="31250"/>
          <a:stretch/>
        </p:blipFill>
        <p:spPr>
          <a:xfrm>
            <a:off x="5414291" y="2259300"/>
            <a:ext cx="2559788" cy="838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8" name="Google Shape;938;p77"/>
          <p:cNvCxnSpPr/>
          <p:nvPr/>
        </p:nvCxnSpPr>
        <p:spPr>
          <a:xfrm flipH="1">
            <a:off x="5479266" y="2891944"/>
            <a:ext cx="654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77"/>
          <p:cNvSpPr txBox="1"/>
          <p:nvPr/>
        </p:nvSpPr>
        <p:spPr>
          <a:xfrm>
            <a:off x="4995279" y="3047306"/>
            <a:ext cx="875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consensus</a:t>
            </a:r>
            <a:endParaRPr sz="5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p77"/>
          <p:cNvSpPr txBox="1"/>
          <p:nvPr/>
        </p:nvSpPr>
        <p:spPr>
          <a:xfrm>
            <a:off x="7208655" y="1790072"/>
            <a:ext cx="1060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consensus 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1" name="Google Shape;941;p77"/>
          <p:cNvCxnSpPr/>
          <p:nvPr/>
        </p:nvCxnSpPr>
        <p:spPr>
          <a:xfrm flipH="1">
            <a:off x="7331751" y="2041706"/>
            <a:ext cx="654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7" name="Google Shape;947;p78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78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78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0" name="Google Shape;9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84" y="1262728"/>
            <a:ext cx="4635695" cy="2317838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8"/>
          <p:cNvSpPr txBox="1"/>
          <p:nvPr/>
        </p:nvSpPr>
        <p:spPr>
          <a:xfrm>
            <a:off x="5140462" y="3256072"/>
            <a:ext cx="31152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source: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https://cdn-images-1.medium.com/max/1600/0*msL7MVVEy4p2VzhP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52" name="Google Shape;952;p78"/>
          <p:cNvSpPr txBox="1"/>
          <p:nvPr/>
        </p:nvSpPr>
        <p:spPr>
          <a:xfrm>
            <a:off x="759338" y="1173956"/>
            <a:ext cx="35595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Fikir: Birden çok yetersayı dilimi bir araya geldiğinde ne olur?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 yetersayı kesişimi elde ediyoruz!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Bir araya gelen dilimleri, diğer  dilimleri yavaş yavaş ikna edecek ve "daha büyük" bir dilim oluşturulur.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B3B3B"/>
                </a:solidFill>
                <a:latin typeface="Proxima Nova"/>
                <a:ea typeface="Proxima Nova"/>
                <a:cs typeface="Proxima Nova"/>
                <a:sym typeface="Proxima Nova"/>
              </a:rPr>
              <a:t>Aksi takdirde, farklı şeyler üzerinde hemfikir olan ayrık çoğunluklar elde ederiz.</a:t>
            </a: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B3B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p78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9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p79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p79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79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2" name="Google Shape;962;p7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3" name="Google Shape;963;p79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9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9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9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79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79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79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0" name="Google Shape;970;p79"/>
          <p:cNvCxnSpPr/>
          <p:nvPr/>
        </p:nvCxnSpPr>
        <p:spPr>
          <a:xfrm>
            <a:off x="3587078" y="3190481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79"/>
          <p:cNvSpPr txBox="1"/>
          <p:nvPr/>
        </p:nvSpPr>
        <p:spPr>
          <a:xfrm>
            <a:off x="3095662" y="2761088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hey, let’s get lunch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0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7" name="Google Shape;977;p80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8" name="Google Shape;978;p80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80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0" name="Google Shape;980;p80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p80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80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80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5" name="Google Shape;985;p80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80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p80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8" name="Google Shape;988;p80"/>
          <p:cNvCxnSpPr/>
          <p:nvPr/>
        </p:nvCxnSpPr>
        <p:spPr>
          <a:xfrm>
            <a:off x="3587078" y="3190481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80"/>
          <p:cNvSpPr txBox="1"/>
          <p:nvPr/>
        </p:nvSpPr>
        <p:spPr>
          <a:xfrm>
            <a:off x="3095662" y="2761088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wanna get 🍕?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p80"/>
          <p:cNvSpPr txBox="1"/>
          <p:nvPr/>
        </p:nvSpPr>
        <p:spPr>
          <a:xfrm>
            <a:off x="3525318" y="3938133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🍕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1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6" name="Google Shape;996;p81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7" name="Google Shape;997;p81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81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9" name="Google Shape;999;p8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81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81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81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81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p81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5" name="Google Shape;1005;p81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6" name="Google Shape;1006;p81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7" name="Google Shape;1007;p81"/>
          <p:cNvSpPr txBox="1"/>
          <p:nvPr/>
        </p:nvSpPr>
        <p:spPr>
          <a:xfrm>
            <a:off x="4503010" y="2777925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$1 🍔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8" name="Google Shape;1008;p81"/>
          <p:cNvCxnSpPr/>
          <p:nvPr/>
        </p:nvCxnSpPr>
        <p:spPr>
          <a:xfrm>
            <a:off x="5328188" y="3165225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81"/>
          <p:cNvCxnSpPr/>
          <p:nvPr/>
        </p:nvCxnSpPr>
        <p:spPr>
          <a:xfrm flipH="1">
            <a:off x="4597774" y="3161906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0" name="Google Shape;1010;p81"/>
          <p:cNvSpPr txBox="1"/>
          <p:nvPr/>
        </p:nvSpPr>
        <p:spPr>
          <a:xfrm>
            <a:off x="3525318" y="3938133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🍕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1" name="Google Shape;1011;p81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p81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2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82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9" name="Google Shape;1019;p82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82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1" name="Google Shape;1021;p8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2" name="Google Shape;1022;p82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82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82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2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82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Google Shape;1027;p82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Google Shape;1028;p82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9" name="Google Shape;1029;p82"/>
          <p:cNvSpPr txBox="1"/>
          <p:nvPr/>
        </p:nvSpPr>
        <p:spPr>
          <a:xfrm>
            <a:off x="4503010" y="2777925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gotta get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🍔🍔🍔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0" name="Google Shape;1030;p82"/>
          <p:cNvCxnSpPr/>
          <p:nvPr/>
        </p:nvCxnSpPr>
        <p:spPr>
          <a:xfrm>
            <a:off x="5328188" y="3165225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82"/>
          <p:cNvCxnSpPr/>
          <p:nvPr/>
        </p:nvCxnSpPr>
        <p:spPr>
          <a:xfrm flipH="1">
            <a:off x="4597774" y="3161906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82"/>
          <p:cNvSpPr txBox="1"/>
          <p:nvPr/>
        </p:nvSpPr>
        <p:spPr>
          <a:xfrm>
            <a:off x="3525318" y="3938133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🍕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3" name="Google Shape;1033;p82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4" name="Google Shape;1034;p82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Distributed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2"/>
          </p:nvPr>
        </p:nvSpPr>
        <p:spPr>
          <a:xfrm>
            <a:off x="311700" y="49582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Menşei: Dijital Havacılık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492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Uçak üreticilerinin öncülük ettiği süper güvenilir bilgisayarlar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yolcu güvenliği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Uçak $$$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İrtifa, hız, yakıt sensörleri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Otomatik pilot, kablosuz uçuş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0" descr="original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00" y="1137151"/>
            <a:ext cx="3646450" cy="243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3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0" name="Google Shape;1040;p83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1" name="Google Shape;1041;p83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83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p8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4" name="Google Shape;1044;p83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3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83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83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83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9" name="Google Shape;1049;p83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83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1" name="Google Shape;1051;p83"/>
          <p:cNvCxnSpPr/>
          <p:nvPr/>
        </p:nvCxnSpPr>
        <p:spPr>
          <a:xfrm>
            <a:off x="3587078" y="3190481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2" name="Google Shape;1052;p83"/>
          <p:cNvSpPr txBox="1"/>
          <p:nvPr/>
        </p:nvSpPr>
        <p:spPr>
          <a:xfrm>
            <a:off x="3095662" y="2761088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yeah,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 are great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83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83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5" name="Google Shape;1055;p83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4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1" name="Google Shape;1061;p84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p84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84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4" name="Google Shape;1064;p8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84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84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84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4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9" name="Google Shape;1069;p84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0" name="Google Shape;1070;p84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1" name="Google Shape;1071;p84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84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3" name="Google Shape;1073;p84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4" name="Google Shape;1074;p84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p84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84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p84"/>
          <p:cNvSpPr txBox="1"/>
          <p:nvPr/>
        </p:nvSpPr>
        <p:spPr>
          <a:xfrm>
            <a:off x="5928878" y="2718994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i join too?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8" name="Google Shape;1078;p84"/>
          <p:cNvCxnSpPr/>
          <p:nvPr/>
        </p:nvCxnSpPr>
        <p:spPr>
          <a:xfrm flipH="1">
            <a:off x="6345898" y="3153488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5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4" name="Google Shape;1084;p85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85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85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p85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8" name="Google Shape;1088;p85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85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85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85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2" name="Google Shape;1092;p85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3" name="Google Shape;1093;p85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4" name="Google Shape;1094;p85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5" name="Google Shape;1095;p85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6" name="Google Shape;1096;p85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85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85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85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p85"/>
          <p:cNvSpPr txBox="1"/>
          <p:nvPr/>
        </p:nvSpPr>
        <p:spPr>
          <a:xfrm>
            <a:off x="5928878" y="2718994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but i don’t trust brian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1" name="Google Shape;1101;p85"/>
          <p:cNvCxnSpPr/>
          <p:nvPr/>
        </p:nvCxnSpPr>
        <p:spPr>
          <a:xfrm flipH="1">
            <a:off x="6345898" y="3153488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6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7" name="Google Shape;1107;p86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8" name="Google Shape;1108;p86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0" name="Google Shape;1110;p86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Google Shape;1111;p86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86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86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5" name="Google Shape;1115;p86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6" name="Google Shape;1116;p86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7" name="Google Shape;1117;p86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8" name="Google Shape;1118;p86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p86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86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1" name="Google Shape;1121;p86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86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3" name="Google Shape;1123;p86"/>
          <p:cNvSpPr txBox="1"/>
          <p:nvPr/>
        </p:nvSpPr>
        <p:spPr>
          <a:xfrm>
            <a:off x="4503010" y="2690419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sure thing, let’s form a quorum slice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4" name="Google Shape;1124;p86"/>
          <p:cNvCxnSpPr/>
          <p:nvPr/>
        </p:nvCxnSpPr>
        <p:spPr>
          <a:xfrm>
            <a:off x="5328188" y="3165225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5" name="Google Shape;1125;p86"/>
          <p:cNvCxnSpPr/>
          <p:nvPr/>
        </p:nvCxnSpPr>
        <p:spPr>
          <a:xfrm flipH="1">
            <a:off x="4597774" y="3161906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7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7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2" name="Google Shape;1132;p87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3" name="Google Shape;1133;p87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87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Google Shape;1135;p87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6" name="Google Shape;1136;p87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7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87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87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87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1" name="Google Shape;1141;p87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2" name="Google Shape;1142;p87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3" name="Google Shape;1143;p87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4" name="Google Shape;1144;p87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5" name="Google Shape;1145;p87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6" name="Google Shape;1146;p87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87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8" name="Google Shape;1148;p87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8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88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5" name="Google Shape;1155;p88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6" name="Google Shape;1156;p88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7" name="Google Shape;1157;p88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8" name="Google Shape;1158;p88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9" name="Google Shape;1159;p88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88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88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8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3" name="Google Shape;1163;p88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4" name="Google Shape;1164;p88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5" name="Google Shape;1165;p88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6" name="Google Shape;1166;p88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7" name="Google Shape;1167;p88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8" name="Google Shape;1168;p88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9" name="Google Shape;1169;p88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88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1" name="Google Shape;1171;p88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p88"/>
          <p:cNvSpPr/>
          <p:nvPr/>
        </p:nvSpPr>
        <p:spPr>
          <a:xfrm>
            <a:off x="2558644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88"/>
          <p:cNvSpPr txBox="1"/>
          <p:nvPr/>
        </p:nvSpPr>
        <p:spPr>
          <a:xfrm>
            <a:off x="2706002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4" name="Google Shape;1174;p88"/>
          <p:cNvSpPr txBox="1"/>
          <p:nvPr/>
        </p:nvSpPr>
        <p:spPr>
          <a:xfrm>
            <a:off x="2585877" y="2749369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can i join too?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75" name="Google Shape;1175;p88"/>
          <p:cNvCxnSpPr/>
          <p:nvPr/>
        </p:nvCxnSpPr>
        <p:spPr>
          <a:xfrm flipH="1">
            <a:off x="3002897" y="3183863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9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9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2" name="Google Shape;1182;p89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3" name="Google Shape;1183;p89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4" name="Google Shape;1184;p89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5" name="Google Shape;1185;p8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6" name="Google Shape;1186;p89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89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89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89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0" name="Google Shape;1190;p89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1" name="Google Shape;1191;p89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89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3" name="Google Shape;1193;p89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p89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5" name="Google Shape;1195;p89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6" name="Google Shape;1196;p89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89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8" name="Google Shape;1198;p89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9" name="Google Shape;1199;p89"/>
          <p:cNvSpPr/>
          <p:nvPr/>
        </p:nvSpPr>
        <p:spPr>
          <a:xfrm>
            <a:off x="2558644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89"/>
          <p:cNvSpPr txBox="1"/>
          <p:nvPr/>
        </p:nvSpPr>
        <p:spPr>
          <a:xfrm>
            <a:off x="2706002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1" name="Google Shape;1201;p89"/>
          <p:cNvSpPr txBox="1"/>
          <p:nvPr/>
        </p:nvSpPr>
        <p:spPr>
          <a:xfrm>
            <a:off x="2585877" y="2635069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but i only trust brian and omkar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2" name="Google Shape;1202;p89"/>
          <p:cNvCxnSpPr/>
          <p:nvPr/>
        </p:nvCxnSpPr>
        <p:spPr>
          <a:xfrm flipH="1">
            <a:off x="3002897" y="3183863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0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0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Google Shape;1209;p90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0" name="Google Shape;1210;p90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90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2" name="Google Shape;1212;p90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3" name="Google Shape;1213;p90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90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90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90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90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90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90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2" name="Google Shape;1222;p90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3" name="Google Shape;1223;p90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90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5" name="Google Shape;1225;p90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6" name="Google Shape;1226;p90"/>
          <p:cNvSpPr/>
          <p:nvPr/>
        </p:nvSpPr>
        <p:spPr>
          <a:xfrm>
            <a:off x="2558644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0"/>
          <p:cNvSpPr txBox="1"/>
          <p:nvPr/>
        </p:nvSpPr>
        <p:spPr>
          <a:xfrm>
            <a:off x="2706002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8" name="Google Shape;1228;p90"/>
          <p:cNvSpPr txBox="1"/>
          <p:nvPr/>
        </p:nvSpPr>
        <p:spPr>
          <a:xfrm>
            <a:off x="3628948" y="2684348"/>
            <a:ext cx="106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sure thing, let’s form a quorum slice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9" name="Google Shape;1229;p90"/>
          <p:cNvCxnSpPr/>
          <p:nvPr/>
        </p:nvCxnSpPr>
        <p:spPr>
          <a:xfrm>
            <a:off x="4454126" y="3159155"/>
            <a:ext cx="780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90"/>
          <p:cNvCxnSpPr/>
          <p:nvPr/>
        </p:nvCxnSpPr>
        <p:spPr>
          <a:xfrm flipH="1">
            <a:off x="3723712" y="3155836"/>
            <a:ext cx="92100" cy="1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1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/>
          <p:nvPr/>
        </p:nvSpPr>
        <p:spPr>
          <a:xfrm>
            <a:off x="2303419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1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8" name="Google Shape;1238;p91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9" name="Google Shape;1239;p91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91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1" name="Google Shape;1241;p9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2" name="Google Shape;1242;p91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1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1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91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91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91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91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9" name="Google Shape;1249;p91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0" name="Google Shape;1250;p91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1" name="Google Shape;1251;p91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2" name="Google Shape;1252;p91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1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4" name="Google Shape;1254;p91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5" name="Google Shape;1255;p91"/>
          <p:cNvSpPr/>
          <p:nvPr/>
        </p:nvSpPr>
        <p:spPr>
          <a:xfrm>
            <a:off x="2558644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91"/>
          <p:cNvSpPr txBox="1"/>
          <p:nvPr/>
        </p:nvSpPr>
        <p:spPr>
          <a:xfrm>
            <a:off x="2706002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7" name="Google Shape;1257;p91"/>
          <p:cNvSpPr txBox="1"/>
          <p:nvPr/>
        </p:nvSpPr>
        <p:spPr>
          <a:xfrm>
            <a:off x="2651256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2"/>
          <p:cNvSpPr/>
          <p:nvPr/>
        </p:nvSpPr>
        <p:spPr>
          <a:xfrm>
            <a:off x="4051543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2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p92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92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92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7" name="Google Shape;1267;p9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BRIAN HO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8" name="Google Shape;1268;p92"/>
          <p:cNvSpPr/>
          <p:nvPr/>
        </p:nvSpPr>
        <p:spPr>
          <a:xfrm>
            <a:off x="3432706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2"/>
          <p:cNvSpPr/>
          <p:nvPr/>
        </p:nvSpPr>
        <p:spPr>
          <a:xfrm>
            <a:off x="4306768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2"/>
          <p:cNvSpPr/>
          <p:nvPr/>
        </p:nvSpPr>
        <p:spPr>
          <a:xfrm>
            <a:off x="5180830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2"/>
          <p:cNvSpPr txBox="1"/>
          <p:nvPr/>
        </p:nvSpPr>
        <p:spPr>
          <a:xfrm>
            <a:off x="3580064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2" name="Google Shape;1272;p92"/>
          <p:cNvSpPr txBox="1"/>
          <p:nvPr/>
        </p:nvSpPr>
        <p:spPr>
          <a:xfrm>
            <a:off x="4454126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3" name="Google Shape;1273;p92"/>
          <p:cNvSpPr txBox="1"/>
          <p:nvPr/>
        </p:nvSpPr>
        <p:spPr>
          <a:xfrm>
            <a:off x="5328188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4" name="Google Shape;1274;p92"/>
          <p:cNvSpPr txBox="1">
            <a:spLocks noGrp="1"/>
          </p:cNvSpPr>
          <p:nvPr>
            <p:ph type="body" idx="1"/>
          </p:nvPr>
        </p:nvSpPr>
        <p:spPr>
          <a:xfrm>
            <a:off x="921437" y="1081275"/>
            <a:ext cx="73011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Lunchtime Consensus!</a:t>
            </a:r>
            <a:endParaRPr sz="3900"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5" name="Google Shape;1275;p92"/>
          <p:cNvSpPr txBox="1"/>
          <p:nvPr/>
        </p:nvSpPr>
        <p:spPr>
          <a:xfrm>
            <a:off x="4399380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6" name="Google Shape;1276;p92"/>
          <p:cNvSpPr txBox="1"/>
          <p:nvPr/>
        </p:nvSpPr>
        <p:spPr>
          <a:xfrm>
            <a:off x="5273442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7" name="Google Shape;1277;p92"/>
          <p:cNvSpPr txBox="1"/>
          <p:nvPr/>
        </p:nvSpPr>
        <p:spPr>
          <a:xfrm>
            <a:off x="3525318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8" name="Google Shape;1278;p92"/>
          <p:cNvSpPr/>
          <p:nvPr/>
        </p:nvSpPr>
        <p:spPr>
          <a:xfrm>
            <a:off x="6054892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2"/>
          <p:cNvSpPr txBox="1"/>
          <p:nvPr/>
        </p:nvSpPr>
        <p:spPr>
          <a:xfrm>
            <a:off x="6202250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0" name="Google Shape;1280;p92"/>
          <p:cNvSpPr txBox="1"/>
          <p:nvPr/>
        </p:nvSpPr>
        <p:spPr>
          <a:xfrm>
            <a:off x="6147504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1" name="Google Shape;1281;p92"/>
          <p:cNvSpPr/>
          <p:nvPr/>
        </p:nvSpPr>
        <p:spPr>
          <a:xfrm>
            <a:off x="2558644" y="3400922"/>
            <a:ext cx="5304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2"/>
          <p:cNvSpPr txBox="1"/>
          <p:nvPr/>
        </p:nvSpPr>
        <p:spPr>
          <a:xfrm>
            <a:off x="2706002" y="3541378"/>
            <a:ext cx="2358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3" name="Google Shape;1283;p92"/>
          <p:cNvSpPr txBox="1"/>
          <p:nvPr/>
        </p:nvSpPr>
        <p:spPr>
          <a:xfrm>
            <a:off x="2651256" y="3925955"/>
            <a:ext cx="345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🍔</a:t>
            </a:r>
            <a:endParaRPr sz="1100"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4" name="Google Shape;1284;p92"/>
          <p:cNvSpPr/>
          <p:nvPr/>
        </p:nvSpPr>
        <p:spPr>
          <a:xfrm>
            <a:off x="2303419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2"/>
          <p:cNvSpPr/>
          <p:nvPr/>
        </p:nvSpPr>
        <p:spPr>
          <a:xfrm>
            <a:off x="3160892" y="2893153"/>
            <a:ext cx="2789100" cy="1540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Distributed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2"/>
          </p:nvPr>
        </p:nvSpPr>
        <p:spPr>
          <a:xfrm>
            <a:off x="311700" y="49582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Çözüm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311700" y="1270025"/>
            <a:ext cx="437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Dağıtılmış hesaplamadaki birçok sorun fikir birliğine indirgenmeye çalışılır.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Temel olarak, potansiyel olarak güvenilmez parçalardan güvenilir bir sistem oluşturabilir miyiz?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66" y="1213145"/>
            <a:ext cx="4128347" cy="260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3"/>
          <p:cNvSpPr txBox="1"/>
          <p:nvPr/>
        </p:nvSpPr>
        <p:spPr>
          <a:xfrm>
            <a:off x="1121505" y="705075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80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1" name="Google Shape;1291;p93"/>
          <p:cNvSpPr txBox="1"/>
          <p:nvPr/>
        </p:nvSpPr>
        <p:spPr>
          <a:xfrm>
            <a:off x="1097058" y="661106"/>
            <a:ext cx="4038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2" name="Google Shape;1292;p93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>
                <a:latin typeface="Montserrat"/>
                <a:ea typeface="Montserrat"/>
                <a:cs typeface="Montserrat"/>
                <a:sym typeface="Montserrat"/>
              </a:rPr>
              <a:t>FEDERATED BYZANTINE AGREEMENT</a:t>
            </a:r>
            <a:endParaRPr sz="2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93"/>
          <p:cNvSpPr txBox="1"/>
          <p:nvPr/>
        </p:nvSpPr>
        <p:spPr>
          <a:xfrm>
            <a:off x="1097058" y="661106"/>
            <a:ext cx="4382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Montserrat"/>
              <a:buNone/>
            </a:pPr>
            <a:r>
              <a:rPr lang="en" sz="1700" b="1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1700" b="1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4" name="Google Shape;1294;p93"/>
          <p:cNvSpPr txBox="1"/>
          <p:nvPr/>
        </p:nvSpPr>
        <p:spPr>
          <a:xfrm>
            <a:off x="783973" y="1553813"/>
            <a:ext cx="77694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Merkezi olmayan kontrol: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fikir birliğine izin veren merkezi bir otorite yok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Düşük gecikme süresi: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birkaç saniye içinde fikir birliği sağlandı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Esnek güven: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düğümler kime güveneceklerini seçer, tüm ağa güvenmeleri gerekmez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5" name="Google Shape;1295;p9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RUSTIE LIN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4"/>
          <p:cNvSpPr txBox="1"/>
          <p:nvPr/>
        </p:nvSpPr>
        <p:spPr>
          <a:xfrm>
            <a:off x="14560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01" name="Google Shape;1301;p94"/>
          <p:cNvSpPr txBox="1"/>
          <p:nvPr/>
        </p:nvSpPr>
        <p:spPr>
          <a:xfrm>
            <a:off x="2122013" y="1732275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DISTRIBUTED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SYSTEMS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2" name="Google Shape;1302;p94"/>
          <p:cNvSpPr/>
          <p:nvPr/>
        </p:nvSpPr>
        <p:spPr>
          <a:xfrm>
            <a:off x="47075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3" name="Google Shape;1303;p94"/>
          <p:cNvSpPr/>
          <p:nvPr/>
        </p:nvSpPr>
        <p:spPr>
          <a:xfrm>
            <a:off x="15136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4" name="Google Shape;1304;p94"/>
          <p:cNvSpPr/>
          <p:nvPr/>
        </p:nvSpPr>
        <p:spPr>
          <a:xfrm>
            <a:off x="47075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5" name="Google Shape;1305;p94"/>
          <p:cNvSpPr/>
          <p:nvPr/>
        </p:nvSpPr>
        <p:spPr>
          <a:xfrm>
            <a:off x="15136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6" name="Google Shape;1306;p94"/>
          <p:cNvSpPr/>
          <p:nvPr/>
        </p:nvSpPr>
        <p:spPr>
          <a:xfrm>
            <a:off x="47075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7" name="Google Shape;1307;p94"/>
          <p:cNvSpPr/>
          <p:nvPr/>
        </p:nvSpPr>
        <p:spPr>
          <a:xfrm>
            <a:off x="15136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5AA"/>
              </a:solidFill>
            </a:endParaRPr>
          </a:p>
        </p:txBody>
      </p:sp>
      <p:sp>
        <p:nvSpPr>
          <p:cNvPr id="1308" name="Google Shape;1308;p94"/>
          <p:cNvSpPr txBox="1"/>
          <p:nvPr/>
        </p:nvSpPr>
        <p:spPr>
          <a:xfrm>
            <a:off x="14560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09" name="Google Shape;1309;p94"/>
          <p:cNvSpPr txBox="1"/>
          <p:nvPr/>
        </p:nvSpPr>
        <p:spPr>
          <a:xfrm>
            <a:off x="5322413" y="2646738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VOTING-BASED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CONSENSUS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0" name="Google Shape;1310;p94"/>
          <p:cNvSpPr txBox="1"/>
          <p:nvPr/>
        </p:nvSpPr>
        <p:spPr>
          <a:xfrm>
            <a:off x="14560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1" name="Google Shape;1311;p94"/>
          <p:cNvSpPr txBox="1"/>
          <p:nvPr/>
        </p:nvSpPr>
        <p:spPr>
          <a:xfrm>
            <a:off x="5322413" y="357716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FEDERATED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CONSENSUS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2" name="Google Shape;1312;p94"/>
          <p:cNvSpPr txBox="1"/>
          <p:nvPr/>
        </p:nvSpPr>
        <p:spPr>
          <a:xfrm>
            <a:off x="46564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3" name="Google Shape;1313;p94"/>
          <p:cNvSpPr txBox="1"/>
          <p:nvPr/>
        </p:nvSpPr>
        <p:spPr>
          <a:xfrm>
            <a:off x="2122013" y="2638425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BYZANTINE FAULT 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TOLERANCE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4" name="Google Shape;1314;p94"/>
          <p:cNvSpPr txBox="1"/>
          <p:nvPr/>
        </p:nvSpPr>
        <p:spPr>
          <a:xfrm>
            <a:off x="46564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5" name="Google Shape;1315;p94"/>
          <p:cNvSpPr txBox="1"/>
          <p:nvPr/>
        </p:nvSpPr>
        <p:spPr>
          <a:xfrm>
            <a:off x="2122013" y="35755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NAKAMOTO &amp; RESOURCE-BASED CONSENSUS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6" name="Google Shape;1316;p94"/>
          <p:cNvSpPr txBox="1"/>
          <p:nvPr/>
        </p:nvSpPr>
        <p:spPr>
          <a:xfrm>
            <a:off x="46564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7" name="Google Shape;1317;p94"/>
          <p:cNvSpPr txBox="1"/>
          <p:nvPr/>
        </p:nvSpPr>
        <p:spPr>
          <a:xfrm>
            <a:off x="5322413" y="17559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PROPERTIES &amp;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CAP THEORY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8" name="Google Shape;1318;p94"/>
          <p:cNvSpPr txBox="1">
            <a:spLocks noGrp="1"/>
          </p:cNvSpPr>
          <p:nvPr>
            <p:ph type="title" idx="2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19" name="Google Shape;1319;p94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Trust Without Trust: Distributed Systems &amp; Consensus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 of Distributed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/>
          </p:nvPr>
        </p:nvSpPr>
        <p:spPr>
          <a:xfrm>
            <a:off x="311700" y="495825"/>
            <a:ext cx="84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Olumsuz Ortamdaki Sistemler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l="13843" r="15128"/>
          <a:stretch/>
        </p:blipFill>
        <p:spPr>
          <a:xfrm>
            <a:off x="407525" y="1176875"/>
            <a:ext cx="3766700" cy="29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550" y="1182698"/>
            <a:ext cx="3984475" cy="29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953324" y="4211313"/>
            <a:ext cx="2675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Medium"/>
                <a:ea typeface="Poppins Medium"/>
                <a:cs typeface="Poppins Medium"/>
                <a:sym typeface="Poppins Medium"/>
              </a:rPr>
              <a:t>SpaceX Dragon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430924" y="4211313"/>
            <a:ext cx="2675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Medium"/>
                <a:ea typeface="Poppins Medium"/>
                <a:cs typeface="Poppins Medium"/>
                <a:sym typeface="Poppins Medium"/>
              </a:rPr>
              <a:t>Self-Driving Cars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@B Fundamentals Webin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</Words>
  <Application>Microsoft Office PowerPoint</Application>
  <PresentationFormat>Ekran Gösterisi (16:9)</PresentationFormat>
  <Paragraphs>659</Paragraphs>
  <Slides>81</Slides>
  <Notes>81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81</vt:i4>
      </vt:variant>
    </vt:vector>
  </HeadingPairs>
  <TitlesOfParts>
    <vt:vector size="88" baseType="lpstr">
      <vt:lpstr>Poppins</vt:lpstr>
      <vt:lpstr>Lato</vt:lpstr>
      <vt:lpstr>Arial</vt:lpstr>
      <vt:lpstr>Montserrat</vt:lpstr>
      <vt:lpstr>Proxima Nova</vt:lpstr>
      <vt:lpstr>Poppins Medium</vt:lpstr>
      <vt:lpstr>B@B Fundamentals Webinar</vt:lpstr>
      <vt:lpstr>TRUST  WITHOUT TRUST (GÜVEN OLMADAN GÜVEN) </vt:lpstr>
      <vt:lpstr>Table of Contents</vt:lpstr>
      <vt:lpstr>DISTRIBUTED SYSTEMS (DAĞITIK SİSTEMLER)</vt:lpstr>
      <vt:lpstr>Neden Konsensüs Çalışması?</vt:lpstr>
      <vt:lpstr>Neden Consensus?</vt:lpstr>
      <vt:lpstr>Neden Consensus?</vt:lpstr>
      <vt:lpstr>Origins of Distributed Systems </vt:lpstr>
      <vt:lpstr>Origins of Distributed Systems </vt:lpstr>
      <vt:lpstr>Origins of Distributed Systems </vt:lpstr>
      <vt:lpstr>Origins of Distributed Systems </vt:lpstr>
      <vt:lpstr>PowerPoint Sunusu</vt:lpstr>
      <vt:lpstr>What are distributed systems?</vt:lpstr>
      <vt:lpstr>What are distributed systems?</vt:lpstr>
      <vt:lpstr>What are distributed systems?</vt:lpstr>
      <vt:lpstr>What are distributed systems?</vt:lpstr>
      <vt:lpstr>Binary Consensus</vt:lpstr>
      <vt:lpstr>What are distributed systems?</vt:lpstr>
      <vt:lpstr>What are distributed systems?</vt:lpstr>
      <vt:lpstr>What are distributed systems? </vt:lpstr>
      <vt:lpstr>PROPERTIES &amp; CAP  THEORY  </vt:lpstr>
      <vt:lpstr>Güvenlik ve Canlılık: Bir Dengeleme</vt:lpstr>
      <vt:lpstr>PowerPoint Sunusu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CAP Theorem</vt:lpstr>
      <vt:lpstr>OY TEMELLİ CONSENSUS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BYZANTINE FAULT TOLERANCE  </vt:lpstr>
      <vt:lpstr>PowerPoint Sunusu</vt:lpstr>
      <vt:lpstr>Byzantine Fault Tolerance </vt:lpstr>
      <vt:lpstr>Byzantine Fault Tolerance </vt:lpstr>
      <vt:lpstr>Byzantine Fault Tolerance  </vt:lpstr>
      <vt:lpstr>Byzantine Fault Tolerance </vt:lpstr>
      <vt:lpstr>NAKAMOTO CONSENSUS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FEDERATED CONSENSUS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  WITHOUT TRUST (GÜVEN OLMADAN GÜVEN) </dc:title>
  <cp:lastModifiedBy>nuray Yıldırım</cp:lastModifiedBy>
  <cp:revision>1</cp:revision>
  <dcterms:modified xsi:type="dcterms:W3CDTF">2022-05-12T12:30:06Z</dcterms:modified>
</cp:coreProperties>
</file>